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67" r:id="rId4"/>
    <p:sldId id="265" r:id="rId5"/>
    <p:sldId id="286" r:id="rId6"/>
    <p:sldId id="266" r:id="rId7"/>
    <p:sldId id="275" r:id="rId8"/>
    <p:sldId id="290" r:id="rId9"/>
    <p:sldId id="270" r:id="rId10"/>
    <p:sldId id="264" r:id="rId11"/>
    <p:sldId id="268" r:id="rId12"/>
    <p:sldId id="292" r:id="rId13"/>
    <p:sldId id="280" r:id="rId14"/>
    <p:sldId id="271" r:id="rId15"/>
    <p:sldId id="278" r:id="rId16"/>
    <p:sldId id="289" r:id="rId17"/>
    <p:sldId id="272" r:id="rId18"/>
    <p:sldId id="279" r:id="rId19"/>
    <p:sldId id="291" r:id="rId20"/>
    <p:sldId id="28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EDNASKY\DEV%20REZ%20a%20LIKV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EDNASKY\ROZVAHA%20OB%20C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EDNASKY\Obr.%20UROKOVE%20V%20N%20OB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EDNASKY\M&#283;nov&#233;%20kursy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EDNASKY\Obr.%20Devizov&#225;%20pozice%20bank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Devizové rezervy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List1!$A$2:$A$44</c:f>
              <c:numCache>
                <c:formatCode>m/d/yyyy</c:formatCode>
                <c:ptCount val="43"/>
                <c:pt idx="0">
                  <c:v>40999</c:v>
                </c:pt>
                <c:pt idx="1">
                  <c:v>41090</c:v>
                </c:pt>
                <c:pt idx="2">
                  <c:v>41182</c:v>
                </c:pt>
                <c:pt idx="3">
                  <c:v>41274</c:v>
                </c:pt>
                <c:pt idx="4">
                  <c:v>41364</c:v>
                </c:pt>
                <c:pt idx="5">
                  <c:v>41455</c:v>
                </c:pt>
                <c:pt idx="6">
                  <c:v>41547</c:v>
                </c:pt>
                <c:pt idx="7">
                  <c:v>41639</c:v>
                </c:pt>
                <c:pt idx="8">
                  <c:v>41729</c:v>
                </c:pt>
                <c:pt idx="9">
                  <c:v>41820</c:v>
                </c:pt>
                <c:pt idx="10">
                  <c:v>41912</c:v>
                </c:pt>
                <c:pt idx="11">
                  <c:v>42004</c:v>
                </c:pt>
                <c:pt idx="12">
                  <c:v>42094</c:v>
                </c:pt>
                <c:pt idx="13">
                  <c:v>42185</c:v>
                </c:pt>
                <c:pt idx="14">
                  <c:v>42277</c:v>
                </c:pt>
                <c:pt idx="15">
                  <c:v>42369</c:v>
                </c:pt>
                <c:pt idx="16">
                  <c:v>42460</c:v>
                </c:pt>
                <c:pt idx="17">
                  <c:v>42551</c:v>
                </c:pt>
                <c:pt idx="18">
                  <c:v>42643</c:v>
                </c:pt>
                <c:pt idx="19">
                  <c:v>42735</c:v>
                </c:pt>
                <c:pt idx="20">
                  <c:v>42825</c:v>
                </c:pt>
                <c:pt idx="21">
                  <c:v>42916</c:v>
                </c:pt>
                <c:pt idx="22">
                  <c:v>43008</c:v>
                </c:pt>
                <c:pt idx="23">
                  <c:v>43100</c:v>
                </c:pt>
                <c:pt idx="24">
                  <c:v>43190</c:v>
                </c:pt>
                <c:pt idx="25">
                  <c:v>43281</c:v>
                </c:pt>
                <c:pt idx="26">
                  <c:v>43373</c:v>
                </c:pt>
                <c:pt idx="27">
                  <c:v>43465</c:v>
                </c:pt>
                <c:pt idx="28">
                  <c:v>43555</c:v>
                </c:pt>
                <c:pt idx="29">
                  <c:v>43646</c:v>
                </c:pt>
                <c:pt idx="30">
                  <c:v>43738</c:v>
                </c:pt>
                <c:pt idx="31">
                  <c:v>43830</c:v>
                </c:pt>
                <c:pt idx="32">
                  <c:v>43921</c:v>
                </c:pt>
                <c:pt idx="33">
                  <c:v>44012</c:v>
                </c:pt>
                <c:pt idx="34">
                  <c:v>44104</c:v>
                </c:pt>
                <c:pt idx="35">
                  <c:v>44196</c:v>
                </c:pt>
                <c:pt idx="36">
                  <c:v>44286</c:v>
                </c:pt>
                <c:pt idx="37">
                  <c:v>44377</c:v>
                </c:pt>
                <c:pt idx="38">
                  <c:v>44469</c:v>
                </c:pt>
                <c:pt idx="39">
                  <c:v>44561</c:v>
                </c:pt>
                <c:pt idx="40">
                  <c:v>44651</c:v>
                </c:pt>
                <c:pt idx="41">
                  <c:v>44742</c:v>
                </c:pt>
                <c:pt idx="42">
                  <c:v>44834</c:v>
                </c:pt>
              </c:numCache>
            </c:numRef>
          </c:cat>
          <c:val>
            <c:numRef>
              <c:f>List1!$B$2:$B$44</c:f>
              <c:numCache>
                <c:formatCode>0.0</c:formatCode>
                <c:ptCount val="43"/>
                <c:pt idx="0">
                  <c:v>799.6613000000001</c:v>
                </c:pt>
                <c:pt idx="1">
                  <c:v>812.86279999999999</c:v>
                </c:pt>
                <c:pt idx="2">
                  <c:v>785.94359999999995</c:v>
                </c:pt>
                <c:pt idx="3">
                  <c:v>858.97699999999998</c:v>
                </c:pt>
                <c:pt idx="4">
                  <c:v>896.17190000000005</c:v>
                </c:pt>
                <c:pt idx="5">
                  <c:v>870.63630000000001</c:v>
                </c:pt>
                <c:pt idx="6">
                  <c:v>876.16969999999992</c:v>
                </c:pt>
                <c:pt idx="7">
                  <c:v>1118.3795</c:v>
                </c:pt>
                <c:pt idx="8">
                  <c:v>1144.3873000000001</c:v>
                </c:pt>
                <c:pt idx="9">
                  <c:v>1187.9486999999999</c:v>
                </c:pt>
                <c:pt idx="10">
                  <c:v>1198.0193999999999</c:v>
                </c:pt>
                <c:pt idx="11">
                  <c:v>1244.2878000000001</c:v>
                </c:pt>
                <c:pt idx="12">
                  <c:v>1341.5361</c:v>
                </c:pt>
                <c:pt idx="13">
                  <c:v>1389.4335000000001</c:v>
                </c:pt>
                <c:pt idx="14">
                  <c:v>1529.0443</c:v>
                </c:pt>
                <c:pt idx="15">
                  <c:v>1600.9257</c:v>
                </c:pt>
                <c:pt idx="16">
                  <c:v>1740.7257</c:v>
                </c:pt>
                <c:pt idx="17">
                  <c:v>1829.4541000000002</c:v>
                </c:pt>
                <c:pt idx="18">
                  <c:v>1983.2093</c:v>
                </c:pt>
                <c:pt idx="19">
                  <c:v>2197.9307999999996</c:v>
                </c:pt>
                <c:pt idx="20">
                  <c:v>3323.2195000000002</c:v>
                </c:pt>
                <c:pt idx="21">
                  <c:v>3267.4731000000002</c:v>
                </c:pt>
                <c:pt idx="22">
                  <c:v>3229.1268</c:v>
                </c:pt>
                <c:pt idx="23">
                  <c:v>3150.5097000000001</c:v>
                </c:pt>
                <c:pt idx="24">
                  <c:v>3090.4976000000001</c:v>
                </c:pt>
                <c:pt idx="25">
                  <c:v>3217.8528999999999</c:v>
                </c:pt>
                <c:pt idx="26">
                  <c:v>3167.0353999999998</c:v>
                </c:pt>
                <c:pt idx="27">
                  <c:v>3201.681</c:v>
                </c:pt>
                <c:pt idx="28">
                  <c:v>3285.3184000000001</c:v>
                </c:pt>
                <c:pt idx="29">
                  <c:v>3279.9384</c:v>
                </c:pt>
                <c:pt idx="30">
                  <c:v>3408.8544999999999</c:v>
                </c:pt>
                <c:pt idx="31">
                  <c:v>3389.8727999999996</c:v>
                </c:pt>
                <c:pt idx="32">
                  <c:v>3614.6037000000001</c:v>
                </c:pt>
                <c:pt idx="33">
                  <c:v>3615.5319</c:v>
                </c:pt>
                <c:pt idx="34">
                  <c:v>3657.5245</c:v>
                </c:pt>
                <c:pt idx="35">
                  <c:v>3552.8382999999999</c:v>
                </c:pt>
                <c:pt idx="36">
                  <c:v>3648.4357</c:v>
                </c:pt>
                <c:pt idx="37">
                  <c:v>3581.5663999999997</c:v>
                </c:pt>
                <c:pt idx="38">
                  <c:v>3725.0451000000003</c:v>
                </c:pt>
                <c:pt idx="39">
                  <c:v>3810.9794999999999</c:v>
                </c:pt>
                <c:pt idx="40">
                  <c:v>3814.78</c:v>
                </c:pt>
                <c:pt idx="41">
                  <c:v>3683.5194000000001</c:v>
                </c:pt>
                <c:pt idx="42">
                  <c:v>3421.8772999999997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CD-447A-9176-8C53D6FB7F1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Likvidita OB u ČNB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List1!$A$2:$A$44</c:f>
              <c:numCache>
                <c:formatCode>m/d/yyyy</c:formatCode>
                <c:ptCount val="43"/>
                <c:pt idx="0">
                  <c:v>40999</c:v>
                </c:pt>
                <c:pt idx="1">
                  <c:v>41090</c:v>
                </c:pt>
                <c:pt idx="2">
                  <c:v>41182</c:v>
                </c:pt>
                <c:pt idx="3">
                  <c:v>41274</c:v>
                </c:pt>
                <c:pt idx="4">
                  <c:v>41364</c:v>
                </c:pt>
                <c:pt idx="5">
                  <c:v>41455</c:v>
                </c:pt>
                <c:pt idx="6">
                  <c:v>41547</c:v>
                </c:pt>
                <c:pt idx="7">
                  <c:v>41639</c:v>
                </c:pt>
                <c:pt idx="8">
                  <c:v>41729</c:v>
                </c:pt>
                <c:pt idx="9">
                  <c:v>41820</c:v>
                </c:pt>
                <c:pt idx="10">
                  <c:v>41912</c:v>
                </c:pt>
                <c:pt idx="11">
                  <c:v>42004</c:v>
                </c:pt>
                <c:pt idx="12">
                  <c:v>42094</c:v>
                </c:pt>
                <c:pt idx="13">
                  <c:v>42185</c:v>
                </c:pt>
                <c:pt idx="14">
                  <c:v>42277</c:v>
                </c:pt>
                <c:pt idx="15">
                  <c:v>42369</c:v>
                </c:pt>
                <c:pt idx="16">
                  <c:v>42460</c:v>
                </c:pt>
                <c:pt idx="17">
                  <c:v>42551</c:v>
                </c:pt>
                <c:pt idx="18">
                  <c:v>42643</c:v>
                </c:pt>
                <c:pt idx="19">
                  <c:v>42735</c:v>
                </c:pt>
                <c:pt idx="20">
                  <c:v>42825</c:v>
                </c:pt>
                <c:pt idx="21">
                  <c:v>42916</c:v>
                </c:pt>
                <c:pt idx="22">
                  <c:v>43008</c:v>
                </c:pt>
                <c:pt idx="23">
                  <c:v>43100</c:v>
                </c:pt>
                <c:pt idx="24">
                  <c:v>43190</c:v>
                </c:pt>
                <c:pt idx="25">
                  <c:v>43281</c:v>
                </c:pt>
                <c:pt idx="26">
                  <c:v>43373</c:v>
                </c:pt>
                <c:pt idx="27">
                  <c:v>43465</c:v>
                </c:pt>
                <c:pt idx="28">
                  <c:v>43555</c:v>
                </c:pt>
                <c:pt idx="29">
                  <c:v>43646</c:v>
                </c:pt>
                <c:pt idx="30">
                  <c:v>43738</c:v>
                </c:pt>
                <c:pt idx="31">
                  <c:v>43830</c:v>
                </c:pt>
                <c:pt idx="32">
                  <c:v>43921</c:v>
                </c:pt>
                <c:pt idx="33">
                  <c:v>44012</c:v>
                </c:pt>
                <c:pt idx="34">
                  <c:v>44104</c:v>
                </c:pt>
                <c:pt idx="35">
                  <c:v>44196</c:v>
                </c:pt>
                <c:pt idx="36">
                  <c:v>44286</c:v>
                </c:pt>
                <c:pt idx="37">
                  <c:v>44377</c:v>
                </c:pt>
                <c:pt idx="38">
                  <c:v>44469</c:v>
                </c:pt>
                <c:pt idx="39">
                  <c:v>44561</c:v>
                </c:pt>
                <c:pt idx="40">
                  <c:v>44651</c:v>
                </c:pt>
                <c:pt idx="41">
                  <c:v>44742</c:v>
                </c:pt>
                <c:pt idx="42">
                  <c:v>44834</c:v>
                </c:pt>
              </c:numCache>
            </c:numRef>
          </c:cat>
          <c:val>
            <c:numRef>
              <c:f>List1!$C$2:$C$44</c:f>
              <c:numCache>
                <c:formatCode>0.0</c:formatCode>
                <c:ptCount val="43"/>
                <c:pt idx="0">
                  <c:v>404.40429999999998</c:v>
                </c:pt>
                <c:pt idx="1">
                  <c:v>397.96040000000005</c:v>
                </c:pt>
                <c:pt idx="2">
                  <c:v>392.7278</c:v>
                </c:pt>
                <c:pt idx="3">
                  <c:v>382.62109999999996</c:v>
                </c:pt>
                <c:pt idx="4">
                  <c:v>444.22669999999999</c:v>
                </c:pt>
                <c:pt idx="5">
                  <c:v>451.88079999999997</c:v>
                </c:pt>
                <c:pt idx="6">
                  <c:v>458.19659999999999</c:v>
                </c:pt>
                <c:pt idx="7">
                  <c:v>660.90700000000004</c:v>
                </c:pt>
                <c:pt idx="8">
                  <c:v>709.97829999999999</c:v>
                </c:pt>
                <c:pt idx="9">
                  <c:v>719.19130000000007</c:v>
                </c:pt>
                <c:pt idx="10">
                  <c:v>704.74530000000004</c:v>
                </c:pt>
                <c:pt idx="11">
                  <c:v>688.41380000000004</c:v>
                </c:pt>
                <c:pt idx="12">
                  <c:v>753.6345</c:v>
                </c:pt>
                <c:pt idx="13">
                  <c:v>757.16019999999992</c:v>
                </c:pt>
                <c:pt idx="14">
                  <c:v>949.7373</c:v>
                </c:pt>
                <c:pt idx="15">
                  <c:v>874.52469999999994</c:v>
                </c:pt>
                <c:pt idx="16">
                  <c:v>1166.6298000000002</c:v>
                </c:pt>
                <c:pt idx="17">
                  <c:v>1071.6753999999999</c:v>
                </c:pt>
                <c:pt idx="18">
                  <c:v>1172.3941</c:v>
                </c:pt>
                <c:pt idx="19">
                  <c:v>1279.4953</c:v>
                </c:pt>
                <c:pt idx="20">
                  <c:v>2198.5394000000001</c:v>
                </c:pt>
                <c:pt idx="21">
                  <c:v>2247.3712999999998</c:v>
                </c:pt>
                <c:pt idx="22">
                  <c:v>2414.8077999999996</c:v>
                </c:pt>
                <c:pt idx="23">
                  <c:v>2292.4476</c:v>
                </c:pt>
                <c:pt idx="24">
                  <c:v>2384.8316</c:v>
                </c:pt>
                <c:pt idx="25">
                  <c:v>2396.2424000000001</c:v>
                </c:pt>
                <c:pt idx="26">
                  <c:v>2454.6237999999998</c:v>
                </c:pt>
                <c:pt idx="27">
                  <c:v>2299.5152000000003</c:v>
                </c:pt>
                <c:pt idx="28">
                  <c:v>2616.0872999999997</c:v>
                </c:pt>
                <c:pt idx="29">
                  <c:v>2682.9175</c:v>
                </c:pt>
                <c:pt idx="30">
                  <c:v>2763.9268999999999</c:v>
                </c:pt>
                <c:pt idx="31">
                  <c:v>2404.6337000000003</c:v>
                </c:pt>
                <c:pt idx="32">
                  <c:v>2804.7824999999998</c:v>
                </c:pt>
                <c:pt idx="33">
                  <c:v>2561.9465</c:v>
                </c:pt>
                <c:pt idx="34">
                  <c:v>2660.7849000000001</c:v>
                </c:pt>
                <c:pt idx="35">
                  <c:v>2291.3980999999999</c:v>
                </c:pt>
                <c:pt idx="36">
                  <c:v>2692.5708</c:v>
                </c:pt>
                <c:pt idx="37">
                  <c:v>2711.2922000000003</c:v>
                </c:pt>
                <c:pt idx="38">
                  <c:v>2826.1347000000001</c:v>
                </c:pt>
                <c:pt idx="39">
                  <c:v>2333.4881</c:v>
                </c:pt>
                <c:pt idx="40">
                  <c:v>2900.6832000000004</c:v>
                </c:pt>
                <c:pt idx="41">
                  <c:v>2773.8314</c:v>
                </c:pt>
                <c:pt idx="42">
                  <c:v>2443.5430000000001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CD-447A-9176-8C53D6FB7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8254591"/>
        <c:axId val="1674425807"/>
      </c:lineChart>
      <c:catAx>
        <c:axId val="1448254591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74425807"/>
        <c:crosses val="autoZero"/>
        <c:auto val="0"/>
        <c:lblAlgn val="ctr"/>
        <c:lblOffset val="100"/>
        <c:noMultiLvlLbl val="0"/>
      </c:catAx>
      <c:valAx>
        <c:axId val="1674425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48254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578447623879796"/>
          <c:y val="0.90967087675654701"/>
          <c:w val="0.38117813085134628"/>
          <c:h val="7.33494202278176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List3!$C$1</c:f>
              <c:strCache>
                <c:ptCount val="1"/>
                <c:pt idx="0">
                  <c:v>Úvěry klientům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List3!$C$2:$C$14</c:f>
              <c:numCache>
                <c:formatCode>General</c:formatCode>
                <c:ptCount val="13"/>
                <c:pt idx="0">
                  <c:v>2174.7401</c:v>
                </c:pt>
                <c:pt idx="1">
                  <c:v>2304.3077000000003</c:v>
                </c:pt>
                <c:pt idx="2">
                  <c:v>2360.0462000000002</c:v>
                </c:pt>
                <c:pt idx="3">
                  <c:v>2514.3212999999996</c:v>
                </c:pt>
                <c:pt idx="4">
                  <c:v>2634.8798999999999</c:v>
                </c:pt>
                <c:pt idx="5">
                  <c:v>2782.3777999999998</c:v>
                </c:pt>
                <c:pt idx="6">
                  <c:v>2950.3843999999999</c:v>
                </c:pt>
                <c:pt idx="7">
                  <c:v>3085.4917</c:v>
                </c:pt>
                <c:pt idx="8">
                  <c:v>3306.4110000000001</c:v>
                </c:pt>
                <c:pt idx="9">
                  <c:v>3450.5087999999996</c:v>
                </c:pt>
                <c:pt idx="10">
                  <c:v>3595.5992000000001</c:v>
                </c:pt>
                <c:pt idx="11">
                  <c:v>3847.7501000000002</c:v>
                </c:pt>
                <c:pt idx="12">
                  <c:v>4063.7447999999999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7E-46BA-838B-BFE78AE7884A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Vklady a úvěry u ČNB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List3!$D$2:$D$14</c:f>
              <c:numCache>
                <c:formatCode>General</c:formatCode>
                <c:ptCount val="13"/>
                <c:pt idx="0">
                  <c:v>393.7319</c:v>
                </c:pt>
                <c:pt idx="1">
                  <c:v>388.38529999999997</c:v>
                </c:pt>
                <c:pt idx="2">
                  <c:v>382.62109999999996</c:v>
                </c:pt>
                <c:pt idx="3">
                  <c:v>660.90700000000004</c:v>
                </c:pt>
                <c:pt idx="4">
                  <c:v>688.41380000000004</c:v>
                </c:pt>
                <c:pt idx="5">
                  <c:v>874.52469999999994</c:v>
                </c:pt>
                <c:pt idx="6">
                  <c:v>1279.4953</c:v>
                </c:pt>
                <c:pt idx="7">
                  <c:v>2292.4476</c:v>
                </c:pt>
                <c:pt idx="8">
                  <c:v>2299.5152000000003</c:v>
                </c:pt>
                <c:pt idx="9">
                  <c:v>2404.6337000000003</c:v>
                </c:pt>
                <c:pt idx="10">
                  <c:v>2291.3980999999999</c:v>
                </c:pt>
                <c:pt idx="11">
                  <c:v>2333.4881</c:v>
                </c:pt>
                <c:pt idx="12">
                  <c:v>2547.3946999999998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7E-46BA-838B-BFE78AE7884A}"/>
            </c:ext>
          </c:extLst>
        </c:ser>
        <c:ser>
          <c:idx val="3"/>
          <c:order val="3"/>
          <c:tx>
            <c:strRef>
              <c:f>List3!$E$1</c:f>
              <c:strCache>
                <c:ptCount val="1"/>
                <c:pt idx="0">
                  <c:v>Dluhové cenné papíry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List3!$E$2:$E$14</c:f>
              <c:numCache>
                <c:formatCode>General</c:formatCode>
                <c:ptCount val="13"/>
                <c:pt idx="0">
                  <c:v>844.40269999999998</c:v>
                </c:pt>
                <c:pt idx="1">
                  <c:v>930.29340000000002</c:v>
                </c:pt>
                <c:pt idx="2">
                  <c:v>1061.1066000000001</c:v>
                </c:pt>
                <c:pt idx="3">
                  <c:v>1053.1257000000001</c:v>
                </c:pt>
                <c:pt idx="4">
                  <c:v>1135.6010000000001</c:v>
                </c:pt>
                <c:pt idx="5">
                  <c:v>1084.2746000000002</c:v>
                </c:pt>
                <c:pt idx="6">
                  <c:v>1005.5377</c:v>
                </c:pt>
                <c:pt idx="7">
                  <c:v>876.7</c:v>
                </c:pt>
                <c:pt idx="8">
                  <c:v>911.25099999999998</c:v>
                </c:pt>
                <c:pt idx="9">
                  <c:v>923.27539999999999</c:v>
                </c:pt>
                <c:pt idx="10">
                  <c:v>1223.9218000000001</c:v>
                </c:pt>
                <c:pt idx="11">
                  <c:v>1429.298</c:v>
                </c:pt>
                <c:pt idx="12">
                  <c:v>1635.5087000000001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7E-46BA-838B-BFE78AE7884A}"/>
            </c:ext>
          </c:extLst>
        </c:ser>
        <c:ser>
          <c:idx val="4"/>
          <c:order val="4"/>
          <c:tx>
            <c:strRef>
              <c:f>List3!$F$1</c:f>
              <c:strCache>
                <c:ptCount val="1"/>
                <c:pt idx="0">
                  <c:v>Akcie, majetkové účasti a stálá aktiva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List3!$F$2:$F$14</c:f>
              <c:numCache>
                <c:formatCode>General</c:formatCode>
                <c:ptCount val="13"/>
                <c:pt idx="0">
                  <c:v>195.0076</c:v>
                </c:pt>
                <c:pt idx="1">
                  <c:v>205.47280000000001</c:v>
                </c:pt>
                <c:pt idx="2">
                  <c:v>209.5102</c:v>
                </c:pt>
                <c:pt idx="3">
                  <c:v>216.83659999999998</c:v>
                </c:pt>
                <c:pt idx="4">
                  <c:v>230.53570000000002</c:v>
                </c:pt>
                <c:pt idx="5">
                  <c:v>239.54090000000002</c:v>
                </c:pt>
                <c:pt idx="6">
                  <c:v>235.42619999999999</c:v>
                </c:pt>
                <c:pt idx="7">
                  <c:v>240.8896</c:v>
                </c:pt>
                <c:pt idx="8">
                  <c:v>249.583</c:v>
                </c:pt>
                <c:pt idx="9">
                  <c:v>292.15170000000001</c:v>
                </c:pt>
                <c:pt idx="10">
                  <c:v>310.24270000000001</c:v>
                </c:pt>
                <c:pt idx="11">
                  <c:v>331.91519999999997</c:v>
                </c:pt>
                <c:pt idx="12">
                  <c:v>332.29110000000003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7E-46BA-838B-BFE78AE788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557013887"/>
        <c:axId val="1318991983"/>
      </c:barChart>
      <c:lineChart>
        <c:grouping val="standar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Aktiva celkem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List3!$A$2:$A$14</c:f>
              <c:numCache>
                <c:formatCode>m/d/yyyy</c:formatCode>
                <c:ptCount val="13"/>
                <c:pt idx="0">
                  <c:v>40543</c:v>
                </c:pt>
                <c:pt idx="1">
                  <c:v>40908</c:v>
                </c:pt>
                <c:pt idx="2">
                  <c:v>41274</c:v>
                </c:pt>
                <c:pt idx="3">
                  <c:v>41639</c:v>
                </c:pt>
                <c:pt idx="4">
                  <c:v>42004</c:v>
                </c:pt>
                <c:pt idx="5">
                  <c:v>42369</c:v>
                </c:pt>
                <c:pt idx="6">
                  <c:v>42735</c:v>
                </c:pt>
                <c:pt idx="7">
                  <c:v>43100</c:v>
                </c:pt>
                <c:pt idx="8">
                  <c:v>43465</c:v>
                </c:pt>
                <c:pt idx="9">
                  <c:v>43830</c:v>
                </c:pt>
                <c:pt idx="10">
                  <c:v>44196</c:v>
                </c:pt>
                <c:pt idx="11">
                  <c:v>44561</c:v>
                </c:pt>
                <c:pt idx="12">
                  <c:v>44804</c:v>
                </c:pt>
              </c:numCache>
            </c:numRef>
          </c:cat>
          <c:val>
            <c:numRef>
              <c:f>List3!$B$2:$B$14</c:f>
              <c:numCache>
                <c:formatCode>General</c:formatCode>
                <c:ptCount val="13"/>
                <c:pt idx="0">
                  <c:v>4329.7655999999997</c:v>
                </c:pt>
                <c:pt idx="1">
                  <c:v>4609.8077000000003</c:v>
                </c:pt>
                <c:pt idx="2">
                  <c:v>4778.5927999999994</c:v>
                </c:pt>
                <c:pt idx="3">
                  <c:v>5200.6280999999999</c:v>
                </c:pt>
                <c:pt idx="4">
                  <c:v>5387.9750999999997</c:v>
                </c:pt>
                <c:pt idx="5">
                  <c:v>5549.6887000000006</c:v>
                </c:pt>
                <c:pt idx="6">
                  <c:v>6019.4495999999999</c:v>
                </c:pt>
                <c:pt idx="7">
                  <c:v>7064.5174999999999</c:v>
                </c:pt>
                <c:pt idx="8">
                  <c:v>7329.451</c:v>
                </c:pt>
                <c:pt idx="9">
                  <c:v>7623.6120000000001</c:v>
                </c:pt>
                <c:pt idx="10">
                  <c:v>8018.0302000000001</c:v>
                </c:pt>
                <c:pt idx="11">
                  <c:v>8603.3708000000006</c:v>
                </c:pt>
                <c:pt idx="12">
                  <c:v>9539.0632000000005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07E-46BA-838B-BFE78AE788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7013887"/>
        <c:axId val="1318991983"/>
      </c:lineChart>
      <c:catAx>
        <c:axId val="1557013887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18991983"/>
        <c:crosses val="autoZero"/>
        <c:auto val="0"/>
        <c:lblAlgn val="ctr"/>
        <c:lblOffset val="100"/>
        <c:noMultiLvlLbl val="0"/>
      </c:catAx>
      <c:valAx>
        <c:axId val="1318991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57013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List1!$G$1</c:f>
              <c:strCache>
                <c:ptCount val="1"/>
                <c:pt idx="0">
                  <c:v>Čistý úrokový výnos OB od ČNB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List1!$G$2:$G$16</c:f>
              <c:numCache>
                <c:formatCode>0.0</c:formatCode>
                <c:ptCount val="15"/>
                <c:pt idx="0">
                  <c:v>13.285</c:v>
                </c:pt>
                <c:pt idx="1">
                  <c:v>5.3729999999999993</c:v>
                </c:pt>
                <c:pt idx="2">
                  <c:v>3.1579999999999999</c:v>
                </c:pt>
                <c:pt idx="3">
                  <c:v>2.5110000000000001</c:v>
                </c:pt>
                <c:pt idx="4">
                  <c:v>1.5640000000000001</c:v>
                </c:pt>
                <c:pt idx="5">
                  <c:v>0.161</c:v>
                </c:pt>
                <c:pt idx="6">
                  <c:v>0.312</c:v>
                </c:pt>
                <c:pt idx="7">
                  <c:v>0.35299999999999998</c:v>
                </c:pt>
                <c:pt idx="8">
                  <c:v>0.52500000000000002</c:v>
                </c:pt>
                <c:pt idx="9">
                  <c:v>3.8220000000000001</c:v>
                </c:pt>
                <c:pt idx="10">
                  <c:v>26.863000000000003</c:v>
                </c:pt>
                <c:pt idx="11">
                  <c:v>51.541000000000004</c:v>
                </c:pt>
                <c:pt idx="12">
                  <c:v>22.202999999999999</c:v>
                </c:pt>
                <c:pt idx="13">
                  <c:v>23.681000000000001</c:v>
                </c:pt>
                <c:pt idx="14">
                  <c:v>96.558999999999997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65-4269-9B44-058505B36B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7112848"/>
        <c:axId val="738031184"/>
      </c:barChart>
      <c:lineChart>
        <c:grouping val="standard"/>
        <c:varyColors val="0"/>
        <c:ser>
          <c:idx val="0"/>
          <c:order val="0"/>
          <c:tx>
            <c:strRef>
              <c:f>List1!$F$1</c:f>
              <c:strCache>
                <c:ptCount val="1"/>
                <c:pt idx="0">
                  <c:v>Čistý úrokový výnos OB (celkem)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List1!$A$2:$A$16</c:f>
              <c:numCache>
                <c:formatCode>m/d/yyyy</c:formatCode>
                <c:ptCount val="15"/>
                <c:pt idx="0">
                  <c:v>39813</c:v>
                </c:pt>
                <c:pt idx="1">
                  <c:v>40178</c:v>
                </c:pt>
                <c:pt idx="2">
                  <c:v>40543</c:v>
                </c:pt>
                <c:pt idx="3">
                  <c:v>40908</c:v>
                </c:pt>
                <c:pt idx="4">
                  <c:v>41274</c:v>
                </c:pt>
                <c:pt idx="5">
                  <c:v>41639</c:v>
                </c:pt>
                <c:pt idx="6">
                  <c:v>42004</c:v>
                </c:pt>
                <c:pt idx="7">
                  <c:v>42369</c:v>
                </c:pt>
                <c:pt idx="8">
                  <c:v>42735</c:v>
                </c:pt>
                <c:pt idx="9">
                  <c:v>43100</c:v>
                </c:pt>
                <c:pt idx="10">
                  <c:v>43465</c:v>
                </c:pt>
                <c:pt idx="11">
                  <c:v>43830</c:v>
                </c:pt>
                <c:pt idx="12">
                  <c:v>44196</c:v>
                </c:pt>
                <c:pt idx="13">
                  <c:v>44561</c:v>
                </c:pt>
                <c:pt idx="14">
                  <c:v>44742</c:v>
                </c:pt>
              </c:numCache>
            </c:numRef>
          </c:cat>
          <c:val>
            <c:numRef>
              <c:f>List1!$F$2:$F$16</c:f>
              <c:numCache>
                <c:formatCode>0.0</c:formatCode>
                <c:ptCount val="15"/>
                <c:pt idx="0">
                  <c:v>97.498000000000019</c:v>
                </c:pt>
                <c:pt idx="1">
                  <c:v>102.655</c:v>
                </c:pt>
                <c:pt idx="2">
                  <c:v>105.02500000000001</c:v>
                </c:pt>
                <c:pt idx="3">
                  <c:v>109.23199999999999</c:v>
                </c:pt>
                <c:pt idx="4">
                  <c:v>106.26500000000001</c:v>
                </c:pt>
                <c:pt idx="5">
                  <c:v>102.03700000000001</c:v>
                </c:pt>
                <c:pt idx="6">
                  <c:v>104.86</c:v>
                </c:pt>
                <c:pt idx="7">
                  <c:v>105.61200000000001</c:v>
                </c:pt>
                <c:pt idx="8">
                  <c:v>103.953</c:v>
                </c:pt>
                <c:pt idx="9">
                  <c:v>103.17</c:v>
                </c:pt>
                <c:pt idx="10">
                  <c:v>122.42</c:v>
                </c:pt>
                <c:pt idx="11">
                  <c:v>139.99599999999998</c:v>
                </c:pt>
                <c:pt idx="12">
                  <c:v>121.91899999999998</c:v>
                </c:pt>
                <c:pt idx="13">
                  <c:v>125.48499999999999</c:v>
                </c:pt>
                <c:pt idx="14">
                  <c:v>136.08500000000001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65-4269-9B44-058505B36B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112848"/>
        <c:axId val="738031184"/>
      </c:lineChart>
      <c:catAx>
        <c:axId val="1871128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38031184"/>
        <c:crosses val="autoZero"/>
        <c:auto val="0"/>
        <c:lblAlgn val="ctr"/>
        <c:lblOffset val="100"/>
        <c:noMultiLvlLbl val="0"/>
      </c:catAx>
      <c:valAx>
        <c:axId val="73803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711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List1!$A$3:$A$180</c:f>
              <c:numCache>
                <c:formatCode>m/d/yyyy</c:formatCode>
                <c:ptCount val="178"/>
                <c:pt idx="0">
                  <c:v>39447</c:v>
                </c:pt>
                <c:pt idx="1">
                  <c:v>39478</c:v>
                </c:pt>
                <c:pt idx="2">
                  <c:v>39507</c:v>
                </c:pt>
                <c:pt idx="3">
                  <c:v>39538</c:v>
                </c:pt>
                <c:pt idx="4">
                  <c:v>39568</c:v>
                </c:pt>
                <c:pt idx="5">
                  <c:v>39599</c:v>
                </c:pt>
                <c:pt idx="6">
                  <c:v>39629</c:v>
                </c:pt>
                <c:pt idx="7">
                  <c:v>39660</c:v>
                </c:pt>
                <c:pt idx="8">
                  <c:v>39691</c:v>
                </c:pt>
                <c:pt idx="9">
                  <c:v>39721</c:v>
                </c:pt>
                <c:pt idx="10">
                  <c:v>39752</c:v>
                </c:pt>
                <c:pt idx="11">
                  <c:v>39782</c:v>
                </c:pt>
                <c:pt idx="12">
                  <c:v>39813</c:v>
                </c:pt>
                <c:pt idx="13">
                  <c:v>39844</c:v>
                </c:pt>
                <c:pt idx="14">
                  <c:v>39872</c:v>
                </c:pt>
                <c:pt idx="15">
                  <c:v>39903</c:v>
                </c:pt>
                <c:pt idx="16">
                  <c:v>39933</c:v>
                </c:pt>
                <c:pt idx="17">
                  <c:v>39964</c:v>
                </c:pt>
                <c:pt idx="18">
                  <c:v>39994</c:v>
                </c:pt>
                <c:pt idx="19">
                  <c:v>40025</c:v>
                </c:pt>
                <c:pt idx="20">
                  <c:v>40056</c:v>
                </c:pt>
                <c:pt idx="21">
                  <c:v>40086</c:v>
                </c:pt>
                <c:pt idx="22">
                  <c:v>40117</c:v>
                </c:pt>
                <c:pt idx="23">
                  <c:v>40147</c:v>
                </c:pt>
                <c:pt idx="24">
                  <c:v>40178</c:v>
                </c:pt>
                <c:pt idx="25">
                  <c:v>40209</c:v>
                </c:pt>
                <c:pt idx="26">
                  <c:v>40237</c:v>
                </c:pt>
                <c:pt idx="27">
                  <c:v>40268</c:v>
                </c:pt>
                <c:pt idx="28">
                  <c:v>40298</c:v>
                </c:pt>
                <c:pt idx="29">
                  <c:v>40329</c:v>
                </c:pt>
                <c:pt idx="30">
                  <c:v>40359</c:v>
                </c:pt>
                <c:pt idx="31">
                  <c:v>40390</c:v>
                </c:pt>
                <c:pt idx="32">
                  <c:v>40421</c:v>
                </c:pt>
                <c:pt idx="33">
                  <c:v>40451</c:v>
                </c:pt>
                <c:pt idx="34">
                  <c:v>40482</c:v>
                </c:pt>
                <c:pt idx="35">
                  <c:v>40512</c:v>
                </c:pt>
                <c:pt idx="36">
                  <c:v>40543</c:v>
                </c:pt>
                <c:pt idx="37">
                  <c:v>40574</c:v>
                </c:pt>
                <c:pt idx="38">
                  <c:v>40602</c:v>
                </c:pt>
                <c:pt idx="39">
                  <c:v>40633</c:v>
                </c:pt>
                <c:pt idx="40">
                  <c:v>40663</c:v>
                </c:pt>
                <c:pt idx="41">
                  <c:v>40694</c:v>
                </c:pt>
                <c:pt idx="42">
                  <c:v>40724</c:v>
                </c:pt>
                <c:pt idx="43">
                  <c:v>40755</c:v>
                </c:pt>
                <c:pt idx="44">
                  <c:v>40786</c:v>
                </c:pt>
                <c:pt idx="45">
                  <c:v>40816</c:v>
                </c:pt>
                <c:pt idx="46">
                  <c:v>40847</c:v>
                </c:pt>
                <c:pt idx="47">
                  <c:v>40877</c:v>
                </c:pt>
                <c:pt idx="48">
                  <c:v>40908</c:v>
                </c:pt>
                <c:pt idx="49">
                  <c:v>40939</c:v>
                </c:pt>
                <c:pt idx="50">
                  <c:v>40968</c:v>
                </c:pt>
                <c:pt idx="51">
                  <c:v>40999</c:v>
                </c:pt>
                <c:pt idx="52">
                  <c:v>41029</c:v>
                </c:pt>
                <c:pt idx="53">
                  <c:v>41060</c:v>
                </c:pt>
                <c:pt idx="54">
                  <c:v>41090</c:v>
                </c:pt>
                <c:pt idx="55">
                  <c:v>41121</c:v>
                </c:pt>
                <c:pt idx="56">
                  <c:v>41152</c:v>
                </c:pt>
                <c:pt idx="57">
                  <c:v>41182</c:v>
                </c:pt>
                <c:pt idx="58">
                  <c:v>41213</c:v>
                </c:pt>
                <c:pt idx="59">
                  <c:v>41243</c:v>
                </c:pt>
                <c:pt idx="60">
                  <c:v>41274</c:v>
                </c:pt>
                <c:pt idx="61">
                  <c:v>41305</c:v>
                </c:pt>
                <c:pt idx="62">
                  <c:v>41333</c:v>
                </c:pt>
                <c:pt idx="63">
                  <c:v>41364</c:v>
                </c:pt>
                <c:pt idx="64">
                  <c:v>41394</c:v>
                </c:pt>
                <c:pt idx="65">
                  <c:v>41425</c:v>
                </c:pt>
                <c:pt idx="66">
                  <c:v>41455</c:v>
                </c:pt>
                <c:pt idx="67">
                  <c:v>41486</c:v>
                </c:pt>
                <c:pt idx="68">
                  <c:v>41517</c:v>
                </c:pt>
                <c:pt idx="69">
                  <c:v>41547</c:v>
                </c:pt>
                <c:pt idx="70">
                  <c:v>41578</c:v>
                </c:pt>
                <c:pt idx="71">
                  <c:v>41608</c:v>
                </c:pt>
                <c:pt idx="72">
                  <c:v>41639</c:v>
                </c:pt>
                <c:pt idx="73">
                  <c:v>41670</c:v>
                </c:pt>
                <c:pt idx="74">
                  <c:v>41698</c:v>
                </c:pt>
                <c:pt idx="75">
                  <c:v>41729</c:v>
                </c:pt>
                <c:pt idx="76">
                  <c:v>41759</c:v>
                </c:pt>
                <c:pt idx="77">
                  <c:v>41790</c:v>
                </c:pt>
                <c:pt idx="78">
                  <c:v>41820</c:v>
                </c:pt>
                <c:pt idx="79">
                  <c:v>41851</c:v>
                </c:pt>
                <c:pt idx="80">
                  <c:v>41882</c:v>
                </c:pt>
                <c:pt idx="81">
                  <c:v>41912</c:v>
                </c:pt>
                <c:pt idx="82">
                  <c:v>41943</c:v>
                </c:pt>
                <c:pt idx="83">
                  <c:v>41973</c:v>
                </c:pt>
                <c:pt idx="84">
                  <c:v>42004</c:v>
                </c:pt>
                <c:pt idx="85">
                  <c:v>42035</c:v>
                </c:pt>
                <c:pt idx="86">
                  <c:v>42063</c:v>
                </c:pt>
                <c:pt idx="87">
                  <c:v>42094</c:v>
                </c:pt>
                <c:pt idx="88">
                  <c:v>42124</c:v>
                </c:pt>
                <c:pt idx="89">
                  <c:v>42155</c:v>
                </c:pt>
                <c:pt idx="90">
                  <c:v>42185</c:v>
                </c:pt>
                <c:pt idx="91">
                  <c:v>42216</c:v>
                </c:pt>
                <c:pt idx="92">
                  <c:v>42247</c:v>
                </c:pt>
                <c:pt idx="93">
                  <c:v>42277</c:v>
                </c:pt>
                <c:pt idx="94">
                  <c:v>42308</c:v>
                </c:pt>
                <c:pt idx="95">
                  <c:v>42338</c:v>
                </c:pt>
                <c:pt idx="96">
                  <c:v>42369</c:v>
                </c:pt>
                <c:pt idx="97">
                  <c:v>42400</c:v>
                </c:pt>
                <c:pt idx="98">
                  <c:v>42429</c:v>
                </c:pt>
                <c:pt idx="99">
                  <c:v>42460</c:v>
                </c:pt>
                <c:pt idx="100">
                  <c:v>42490</c:v>
                </c:pt>
                <c:pt idx="101">
                  <c:v>42521</c:v>
                </c:pt>
                <c:pt idx="102">
                  <c:v>42551</c:v>
                </c:pt>
                <c:pt idx="103">
                  <c:v>42582</c:v>
                </c:pt>
                <c:pt idx="104">
                  <c:v>42613</c:v>
                </c:pt>
                <c:pt idx="105">
                  <c:v>42643</c:v>
                </c:pt>
                <c:pt idx="106">
                  <c:v>42674</c:v>
                </c:pt>
                <c:pt idx="107">
                  <c:v>42704</c:v>
                </c:pt>
                <c:pt idx="108">
                  <c:v>42735</c:v>
                </c:pt>
                <c:pt idx="109">
                  <c:v>42766</c:v>
                </c:pt>
                <c:pt idx="110">
                  <c:v>42794</c:v>
                </c:pt>
                <c:pt idx="111">
                  <c:v>42825</c:v>
                </c:pt>
                <c:pt idx="112">
                  <c:v>42855</c:v>
                </c:pt>
                <c:pt idx="113">
                  <c:v>42886</c:v>
                </c:pt>
                <c:pt idx="114">
                  <c:v>42916</c:v>
                </c:pt>
                <c:pt idx="115">
                  <c:v>42947</c:v>
                </c:pt>
                <c:pt idx="116">
                  <c:v>42978</c:v>
                </c:pt>
                <c:pt idx="117">
                  <c:v>43008</c:v>
                </c:pt>
                <c:pt idx="118">
                  <c:v>43039</c:v>
                </c:pt>
                <c:pt idx="119">
                  <c:v>43069</c:v>
                </c:pt>
                <c:pt idx="120">
                  <c:v>43100</c:v>
                </c:pt>
                <c:pt idx="121">
                  <c:v>43131</c:v>
                </c:pt>
                <c:pt idx="122">
                  <c:v>43159</c:v>
                </c:pt>
                <c:pt idx="123">
                  <c:v>43190</c:v>
                </c:pt>
                <c:pt idx="124">
                  <c:v>43220</c:v>
                </c:pt>
                <c:pt idx="125">
                  <c:v>43251</c:v>
                </c:pt>
                <c:pt idx="126">
                  <c:v>43281</c:v>
                </c:pt>
                <c:pt idx="127">
                  <c:v>43312</c:v>
                </c:pt>
                <c:pt idx="128">
                  <c:v>43343</c:v>
                </c:pt>
                <c:pt idx="129">
                  <c:v>43373</c:v>
                </c:pt>
                <c:pt idx="130">
                  <c:v>43404</c:v>
                </c:pt>
                <c:pt idx="131">
                  <c:v>43434</c:v>
                </c:pt>
                <c:pt idx="132">
                  <c:v>43465</c:v>
                </c:pt>
                <c:pt idx="133">
                  <c:v>43496</c:v>
                </c:pt>
                <c:pt idx="134">
                  <c:v>43524</c:v>
                </c:pt>
                <c:pt idx="135">
                  <c:v>43555</c:v>
                </c:pt>
                <c:pt idx="136">
                  <c:v>43585</c:v>
                </c:pt>
                <c:pt idx="137">
                  <c:v>43616</c:v>
                </c:pt>
                <c:pt idx="138">
                  <c:v>43646</c:v>
                </c:pt>
                <c:pt idx="139">
                  <c:v>43677</c:v>
                </c:pt>
                <c:pt idx="140">
                  <c:v>43708</c:v>
                </c:pt>
                <c:pt idx="141">
                  <c:v>43738</c:v>
                </c:pt>
                <c:pt idx="142">
                  <c:v>43769</c:v>
                </c:pt>
                <c:pt idx="143">
                  <c:v>43799</c:v>
                </c:pt>
                <c:pt idx="144">
                  <c:v>43830</c:v>
                </c:pt>
                <c:pt idx="145">
                  <c:v>43861</c:v>
                </c:pt>
                <c:pt idx="146">
                  <c:v>43890</c:v>
                </c:pt>
                <c:pt idx="147">
                  <c:v>43921</c:v>
                </c:pt>
                <c:pt idx="148">
                  <c:v>43951</c:v>
                </c:pt>
                <c:pt idx="149">
                  <c:v>43982</c:v>
                </c:pt>
                <c:pt idx="150">
                  <c:v>44012</c:v>
                </c:pt>
                <c:pt idx="151">
                  <c:v>44043</c:v>
                </c:pt>
                <c:pt idx="152">
                  <c:v>44074</c:v>
                </c:pt>
                <c:pt idx="153">
                  <c:v>44104</c:v>
                </c:pt>
                <c:pt idx="154">
                  <c:v>44135</c:v>
                </c:pt>
                <c:pt idx="155">
                  <c:v>44165</c:v>
                </c:pt>
                <c:pt idx="156">
                  <c:v>44196</c:v>
                </c:pt>
                <c:pt idx="157">
                  <c:v>44227</c:v>
                </c:pt>
                <c:pt idx="158">
                  <c:v>44255</c:v>
                </c:pt>
                <c:pt idx="159">
                  <c:v>44286</c:v>
                </c:pt>
                <c:pt idx="160">
                  <c:v>44316</c:v>
                </c:pt>
                <c:pt idx="161">
                  <c:v>44347</c:v>
                </c:pt>
                <c:pt idx="162">
                  <c:v>44377</c:v>
                </c:pt>
                <c:pt idx="163">
                  <c:v>44408</c:v>
                </c:pt>
                <c:pt idx="164">
                  <c:v>44439</c:v>
                </c:pt>
                <c:pt idx="165">
                  <c:v>44469</c:v>
                </c:pt>
                <c:pt idx="166">
                  <c:v>44500</c:v>
                </c:pt>
                <c:pt idx="167">
                  <c:v>44530</c:v>
                </c:pt>
                <c:pt idx="168">
                  <c:v>44561</c:v>
                </c:pt>
                <c:pt idx="169">
                  <c:v>44592</c:v>
                </c:pt>
                <c:pt idx="170">
                  <c:v>44620</c:v>
                </c:pt>
                <c:pt idx="171">
                  <c:v>44651</c:v>
                </c:pt>
                <c:pt idx="172">
                  <c:v>44681</c:v>
                </c:pt>
                <c:pt idx="173">
                  <c:v>44712</c:v>
                </c:pt>
                <c:pt idx="174">
                  <c:v>44742</c:v>
                </c:pt>
                <c:pt idx="175">
                  <c:v>44773</c:v>
                </c:pt>
                <c:pt idx="176">
                  <c:v>44804</c:v>
                </c:pt>
                <c:pt idx="177">
                  <c:v>44834</c:v>
                </c:pt>
              </c:numCache>
            </c:numRef>
          </c:cat>
          <c:val>
            <c:numRef>
              <c:f>List1!$H$3:$H$180</c:f>
              <c:numCache>
                <c:formatCode>General</c:formatCode>
                <c:ptCount val="178"/>
                <c:pt idx="0">
                  <c:v>26.62</c:v>
                </c:pt>
                <c:pt idx="1">
                  <c:v>26.07</c:v>
                </c:pt>
                <c:pt idx="2">
                  <c:v>25.22</c:v>
                </c:pt>
                <c:pt idx="3">
                  <c:v>25.335000000000001</c:v>
                </c:pt>
                <c:pt idx="4">
                  <c:v>25.21</c:v>
                </c:pt>
                <c:pt idx="5">
                  <c:v>25.09</c:v>
                </c:pt>
                <c:pt idx="6">
                  <c:v>23.895</c:v>
                </c:pt>
                <c:pt idx="7">
                  <c:v>23.95</c:v>
                </c:pt>
                <c:pt idx="8">
                  <c:v>24.734999999999999</c:v>
                </c:pt>
                <c:pt idx="9">
                  <c:v>24.664999999999999</c:v>
                </c:pt>
                <c:pt idx="10">
                  <c:v>24.23</c:v>
                </c:pt>
                <c:pt idx="11">
                  <c:v>25.21</c:v>
                </c:pt>
                <c:pt idx="12">
                  <c:v>26.93</c:v>
                </c:pt>
                <c:pt idx="13">
                  <c:v>27.87</c:v>
                </c:pt>
                <c:pt idx="14">
                  <c:v>28.125</c:v>
                </c:pt>
                <c:pt idx="15">
                  <c:v>27.38</c:v>
                </c:pt>
                <c:pt idx="16">
                  <c:v>26.71</c:v>
                </c:pt>
                <c:pt idx="17">
                  <c:v>26.83</c:v>
                </c:pt>
                <c:pt idx="18">
                  <c:v>25.89</c:v>
                </c:pt>
                <c:pt idx="19">
                  <c:v>25.574999999999999</c:v>
                </c:pt>
                <c:pt idx="20">
                  <c:v>25.38</c:v>
                </c:pt>
                <c:pt idx="21">
                  <c:v>25.164999999999999</c:v>
                </c:pt>
                <c:pt idx="22">
                  <c:v>26.465</c:v>
                </c:pt>
                <c:pt idx="23">
                  <c:v>26.13</c:v>
                </c:pt>
                <c:pt idx="24">
                  <c:v>26.465</c:v>
                </c:pt>
                <c:pt idx="25">
                  <c:v>26.23</c:v>
                </c:pt>
                <c:pt idx="26">
                  <c:v>25.965</c:v>
                </c:pt>
                <c:pt idx="27">
                  <c:v>25.445</c:v>
                </c:pt>
                <c:pt idx="28">
                  <c:v>25.574999999999999</c:v>
                </c:pt>
                <c:pt idx="29">
                  <c:v>25.51</c:v>
                </c:pt>
                <c:pt idx="30">
                  <c:v>25.695</c:v>
                </c:pt>
                <c:pt idx="31">
                  <c:v>24.79</c:v>
                </c:pt>
                <c:pt idx="32">
                  <c:v>24.85</c:v>
                </c:pt>
                <c:pt idx="33">
                  <c:v>24.61</c:v>
                </c:pt>
                <c:pt idx="34">
                  <c:v>24.605</c:v>
                </c:pt>
                <c:pt idx="35">
                  <c:v>24.914999999999999</c:v>
                </c:pt>
                <c:pt idx="36">
                  <c:v>25.06</c:v>
                </c:pt>
                <c:pt idx="37">
                  <c:v>24.23</c:v>
                </c:pt>
                <c:pt idx="38">
                  <c:v>24.35</c:v>
                </c:pt>
                <c:pt idx="39">
                  <c:v>24.54</c:v>
                </c:pt>
                <c:pt idx="40">
                  <c:v>24.21</c:v>
                </c:pt>
                <c:pt idx="41">
                  <c:v>24.54</c:v>
                </c:pt>
                <c:pt idx="42">
                  <c:v>24.344999999999999</c:v>
                </c:pt>
                <c:pt idx="43">
                  <c:v>24.19</c:v>
                </c:pt>
                <c:pt idx="44">
                  <c:v>24.11</c:v>
                </c:pt>
                <c:pt idx="45">
                  <c:v>24.754999999999999</c:v>
                </c:pt>
                <c:pt idx="46">
                  <c:v>24.8</c:v>
                </c:pt>
                <c:pt idx="47">
                  <c:v>25.32</c:v>
                </c:pt>
                <c:pt idx="48">
                  <c:v>25.8</c:v>
                </c:pt>
                <c:pt idx="49">
                  <c:v>25.184999999999999</c:v>
                </c:pt>
                <c:pt idx="50">
                  <c:v>24.84</c:v>
                </c:pt>
                <c:pt idx="51">
                  <c:v>24.73</c:v>
                </c:pt>
                <c:pt idx="52">
                  <c:v>24.864999999999998</c:v>
                </c:pt>
                <c:pt idx="53">
                  <c:v>25.695</c:v>
                </c:pt>
                <c:pt idx="54">
                  <c:v>25.64</c:v>
                </c:pt>
                <c:pt idx="55">
                  <c:v>25.254999999999999</c:v>
                </c:pt>
                <c:pt idx="56">
                  <c:v>24.84</c:v>
                </c:pt>
                <c:pt idx="57">
                  <c:v>24.864999999999998</c:v>
                </c:pt>
                <c:pt idx="58">
                  <c:v>25.065000000000001</c:v>
                </c:pt>
                <c:pt idx="59">
                  <c:v>25.26</c:v>
                </c:pt>
                <c:pt idx="60">
                  <c:v>25.14</c:v>
                </c:pt>
                <c:pt idx="61">
                  <c:v>25.62</c:v>
                </c:pt>
                <c:pt idx="62">
                  <c:v>25.635000000000002</c:v>
                </c:pt>
                <c:pt idx="63">
                  <c:v>25.734999999999999</c:v>
                </c:pt>
                <c:pt idx="64">
                  <c:v>25.795000000000002</c:v>
                </c:pt>
                <c:pt idx="65">
                  <c:v>25.71</c:v>
                </c:pt>
                <c:pt idx="66">
                  <c:v>25.95</c:v>
                </c:pt>
                <c:pt idx="67">
                  <c:v>25.86</c:v>
                </c:pt>
                <c:pt idx="68">
                  <c:v>25.734999999999999</c:v>
                </c:pt>
                <c:pt idx="69">
                  <c:v>25.734999999999999</c:v>
                </c:pt>
                <c:pt idx="70">
                  <c:v>25.72</c:v>
                </c:pt>
                <c:pt idx="71">
                  <c:v>27.39</c:v>
                </c:pt>
                <c:pt idx="72">
                  <c:v>27.425000000000001</c:v>
                </c:pt>
                <c:pt idx="73">
                  <c:v>27.5</c:v>
                </c:pt>
                <c:pt idx="74">
                  <c:v>27.34</c:v>
                </c:pt>
                <c:pt idx="75">
                  <c:v>27.44</c:v>
                </c:pt>
                <c:pt idx="76">
                  <c:v>27.454999999999998</c:v>
                </c:pt>
                <c:pt idx="77">
                  <c:v>27.47</c:v>
                </c:pt>
                <c:pt idx="78">
                  <c:v>27.45</c:v>
                </c:pt>
                <c:pt idx="79">
                  <c:v>27.57</c:v>
                </c:pt>
                <c:pt idx="80">
                  <c:v>27.725000000000001</c:v>
                </c:pt>
                <c:pt idx="81">
                  <c:v>27.5</c:v>
                </c:pt>
                <c:pt idx="82">
                  <c:v>27.77</c:v>
                </c:pt>
                <c:pt idx="83">
                  <c:v>27.655000000000001</c:v>
                </c:pt>
                <c:pt idx="84">
                  <c:v>27.725000000000001</c:v>
                </c:pt>
                <c:pt idx="85">
                  <c:v>27.795000000000002</c:v>
                </c:pt>
                <c:pt idx="86">
                  <c:v>27.43</c:v>
                </c:pt>
                <c:pt idx="87">
                  <c:v>27.53</c:v>
                </c:pt>
                <c:pt idx="88">
                  <c:v>27.43</c:v>
                </c:pt>
                <c:pt idx="89">
                  <c:v>27.41</c:v>
                </c:pt>
                <c:pt idx="90">
                  <c:v>27.245000000000001</c:v>
                </c:pt>
                <c:pt idx="91">
                  <c:v>27.03</c:v>
                </c:pt>
                <c:pt idx="92">
                  <c:v>27.03</c:v>
                </c:pt>
                <c:pt idx="93">
                  <c:v>27.18</c:v>
                </c:pt>
                <c:pt idx="94">
                  <c:v>27.09</c:v>
                </c:pt>
                <c:pt idx="95">
                  <c:v>27.03</c:v>
                </c:pt>
                <c:pt idx="96">
                  <c:v>27.024999999999999</c:v>
                </c:pt>
                <c:pt idx="97">
                  <c:v>27.024999999999999</c:v>
                </c:pt>
                <c:pt idx="98">
                  <c:v>27.055</c:v>
                </c:pt>
                <c:pt idx="99">
                  <c:v>27.055</c:v>
                </c:pt>
                <c:pt idx="100">
                  <c:v>27.04</c:v>
                </c:pt>
                <c:pt idx="101">
                  <c:v>27.02</c:v>
                </c:pt>
                <c:pt idx="102">
                  <c:v>27.13</c:v>
                </c:pt>
                <c:pt idx="103">
                  <c:v>27.03</c:v>
                </c:pt>
                <c:pt idx="104">
                  <c:v>27.03</c:v>
                </c:pt>
                <c:pt idx="105">
                  <c:v>27.02</c:v>
                </c:pt>
                <c:pt idx="106">
                  <c:v>27.024999999999999</c:v>
                </c:pt>
                <c:pt idx="107">
                  <c:v>27.06</c:v>
                </c:pt>
                <c:pt idx="108">
                  <c:v>27.02</c:v>
                </c:pt>
                <c:pt idx="109">
                  <c:v>27.02</c:v>
                </c:pt>
                <c:pt idx="110">
                  <c:v>27.02</c:v>
                </c:pt>
                <c:pt idx="111">
                  <c:v>27.03</c:v>
                </c:pt>
                <c:pt idx="112">
                  <c:v>26.92</c:v>
                </c:pt>
                <c:pt idx="113">
                  <c:v>26.42</c:v>
                </c:pt>
                <c:pt idx="114">
                  <c:v>26.195</c:v>
                </c:pt>
                <c:pt idx="115">
                  <c:v>26.08</c:v>
                </c:pt>
                <c:pt idx="116">
                  <c:v>26.105</c:v>
                </c:pt>
                <c:pt idx="117">
                  <c:v>25.975000000000001</c:v>
                </c:pt>
                <c:pt idx="118">
                  <c:v>25.67</c:v>
                </c:pt>
                <c:pt idx="119">
                  <c:v>25.495000000000001</c:v>
                </c:pt>
                <c:pt idx="120">
                  <c:v>25.54</c:v>
                </c:pt>
                <c:pt idx="121">
                  <c:v>25.27</c:v>
                </c:pt>
                <c:pt idx="122">
                  <c:v>25.42</c:v>
                </c:pt>
                <c:pt idx="123">
                  <c:v>25.43</c:v>
                </c:pt>
                <c:pt idx="124">
                  <c:v>25.54</c:v>
                </c:pt>
                <c:pt idx="125">
                  <c:v>25.79</c:v>
                </c:pt>
                <c:pt idx="126">
                  <c:v>26.02</c:v>
                </c:pt>
                <c:pt idx="127">
                  <c:v>25.6</c:v>
                </c:pt>
                <c:pt idx="128">
                  <c:v>25.734999999999999</c:v>
                </c:pt>
                <c:pt idx="129">
                  <c:v>25.715</c:v>
                </c:pt>
                <c:pt idx="130">
                  <c:v>25.92</c:v>
                </c:pt>
                <c:pt idx="131">
                  <c:v>25.954999999999998</c:v>
                </c:pt>
                <c:pt idx="132">
                  <c:v>25.725000000000001</c:v>
                </c:pt>
                <c:pt idx="133">
                  <c:v>25.76</c:v>
                </c:pt>
                <c:pt idx="134">
                  <c:v>25.6</c:v>
                </c:pt>
                <c:pt idx="135">
                  <c:v>25.8</c:v>
                </c:pt>
                <c:pt idx="136">
                  <c:v>25.66</c:v>
                </c:pt>
                <c:pt idx="137">
                  <c:v>25.817</c:v>
                </c:pt>
                <c:pt idx="138">
                  <c:v>25.445</c:v>
                </c:pt>
                <c:pt idx="139">
                  <c:v>25.66</c:v>
                </c:pt>
                <c:pt idx="140">
                  <c:v>25.914999999999999</c:v>
                </c:pt>
                <c:pt idx="141">
                  <c:v>25.815000000000001</c:v>
                </c:pt>
                <c:pt idx="142">
                  <c:v>25.51</c:v>
                </c:pt>
                <c:pt idx="143">
                  <c:v>25.515000000000001</c:v>
                </c:pt>
                <c:pt idx="144">
                  <c:v>25.41</c:v>
                </c:pt>
                <c:pt idx="145">
                  <c:v>25.21</c:v>
                </c:pt>
                <c:pt idx="146">
                  <c:v>25.39</c:v>
                </c:pt>
                <c:pt idx="147">
                  <c:v>27.324999999999999</c:v>
                </c:pt>
                <c:pt idx="148">
                  <c:v>27.094999999999999</c:v>
                </c:pt>
                <c:pt idx="149">
                  <c:v>26.914999999999999</c:v>
                </c:pt>
                <c:pt idx="150">
                  <c:v>26.74</c:v>
                </c:pt>
                <c:pt idx="151">
                  <c:v>26.175000000000001</c:v>
                </c:pt>
                <c:pt idx="152">
                  <c:v>26.21</c:v>
                </c:pt>
                <c:pt idx="153">
                  <c:v>27.21</c:v>
                </c:pt>
                <c:pt idx="154">
                  <c:v>27.25</c:v>
                </c:pt>
                <c:pt idx="155">
                  <c:v>26.19</c:v>
                </c:pt>
                <c:pt idx="156">
                  <c:v>26.245000000000001</c:v>
                </c:pt>
                <c:pt idx="157">
                  <c:v>26.02</c:v>
                </c:pt>
                <c:pt idx="158">
                  <c:v>26.195</c:v>
                </c:pt>
                <c:pt idx="159">
                  <c:v>26.145</c:v>
                </c:pt>
                <c:pt idx="160">
                  <c:v>25.885000000000002</c:v>
                </c:pt>
                <c:pt idx="161">
                  <c:v>25.45</c:v>
                </c:pt>
                <c:pt idx="162">
                  <c:v>25.484999999999999</c:v>
                </c:pt>
                <c:pt idx="163">
                  <c:v>25.5</c:v>
                </c:pt>
                <c:pt idx="164">
                  <c:v>25.524999999999999</c:v>
                </c:pt>
                <c:pt idx="165">
                  <c:v>25.495000000000001</c:v>
                </c:pt>
                <c:pt idx="166">
                  <c:v>25.695</c:v>
                </c:pt>
                <c:pt idx="167">
                  <c:v>25.524999999999999</c:v>
                </c:pt>
                <c:pt idx="168">
                  <c:v>24.86</c:v>
                </c:pt>
                <c:pt idx="169">
                  <c:v>24.364999999999998</c:v>
                </c:pt>
                <c:pt idx="170">
                  <c:v>24.995000000000001</c:v>
                </c:pt>
                <c:pt idx="171">
                  <c:v>24.385000000000002</c:v>
                </c:pt>
                <c:pt idx="172">
                  <c:v>24.605</c:v>
                </c:pt>
                <c:pt idx="173">
                  <c:v>24.71</c:v>
                </c:pt>
                <c:pt idx="174">
                  <c:v>24.74</c:v>
                </c:pt>
                <c:pt idx="175">
                  <c:v>24.61</c:v>
                </c:pt>
                <c:pt idx="176">
                  <c:v>24.545000000000002</c:v>
                </c:pt>
                <c:pt idx="177">
                  <c:v>24.55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66-4524-88BB-C6E2C057D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9030608"/>
        <c:axId val="1279222368"/>
      </c:lineChart>
      <c:catAx>
        <c:axId val="127903060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79222368"/>
        <c:crosses val="autoZero"/>
        <c:auto val="0"/>
        <c:lblAlgn val="ctr"/>
        <c:lblOffset val="100"/>
        <c:noMultiLvlLbl val="0"/>
      </c:catAx>
      <c:valAx>
        <c:axId val="127922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7903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List1!$G$1</c:f>
              <c:strCache>
                <c:ptCount val="1"/>
                <c:pt idx="0">
                  <c:v>Pozice obchodních bank v cizích měnách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List1!$A$2:$A$249</c:f>
              <c:numCache>
                <c:formatCode>m/d/yyyy</c:formatCode>
                <c:ptCount val="248"/>
                <c:pt idx="0">
                  <c:v>37287</c:v>
                </c:pt>
                <c:pt idx="1">
                  <c:v>37315</c:v>
                </c:pt>
                <c:pt idx="2">
                  <c:v>37346</c:v>
                </c:pt>
                <c:pt idx="3">
                  <c:v>37376</c:v>
                </c:pt>
                <c:pt idx="4">
                  <c:v>37407</c:v>
                </c:pt>
                <c:pt idx="5">
                  <c:v>37437</c:v>
                </c:pt>
                <c:pt idx="6">
                  <c:v>37468</c:v>
                </c:pt>
                <c:pt idx="7">
                  <c:v>37499</c:v>
                </c:pt>
                <c:pt idx="8">
                  <c:v>37529</c:v>
                </c:pt>
                <c:pt idx="9">
                  <c:v>37560</c:v>
                </c:pt>
                <c:pt idx="10">
                  <c:v>37590</c:v>
                </c:pt>
                <c:pt idx="11">
                  <c:v>37621</c:v>
                </c:pt>
                <c:pt idx="12">
                  <c:v>37652</c:v>
                </c:pt>
                <c:pt idx="13">
                  <c:v>37680</c:v>
                </c:pt>
                <c:pt idx="14">
                  <c:v>37711</c:v>
                </c:pt>
                <c:pt idx="15">
                  <c:v>37741</c:v>
                </c:pt>
                <c:pt idx="16">
                  <c:v>37772</c:v>
                </c:pt>
                <c:pt idx="17">
                  <c:v>37802</c:v>
                </c:pt>
                <c:pt idx="18">
                  <c:v>37833</c:v>
                </c:pt>
                <c:pt idx="19">
                  <c:v>37864</c:v>
                </c:pt>
                <c:pt idx="20">
                  <c:v>37894</c:v>
                </c:pt>
                <c:pt idx="21">
                  <c:v>37925</c:v>
                </c:pt>
                <c:pt idx="22">
                  <c:v>37955</c:v>
                </c:pt>
                <c:pt idx="23">
                  <c:v>37986</c:v>
                </c:pt>
                <c:pt idx="24">
                  <c:v>38017</c:v>
                </c:pt>
                <c:pt idx="25">
                  <c:v>38046</c:v>
                </c:pt>
                <c:pt idx="26">
                  <c:v>38077</c:v>
                </c:pt>
                <c:pt idx="27">
                  <c:v>38107</c:v>
                </c:pt>
                <c:pt idx="28">
                  <c:v>38138</c:v>
                </c:pt>
                <c:pt idx="29">
                  <c:v>38168</c:v>
                </c:pt>
                <c:pt idx="30">
                  <c:v>38199</c:v>
                </c:pt>
                <c:pt idx="31">
                  <c:v>38230</c:v>
                </c:pt>
                <c:pt idx="32">
                  <c:v>38260</c:v>
                </c:pt>
                <c:pt idx="33">
                  <c:v>38291</c:v>
                </c:pt>
                <c:pt idx="34">
                  <c:v>38321</c:v>
                </c:pt>
                <c:pt idx="35">
                  <c:v>38352</c:v>
                </c:pt>
                <c:pt idx="36">
                  <c:v>38383</c:v>
                </c:pt>
                <c:pt idx="37">
                  <c:v>38411</c:v>
                </c:pt>
                <c:pt idx="38">
                  <c:v>38442</c:v>
                </c:pt>
                <c:pt idx="39">
                  <c:v>38472</c:v>
                </c:pt>
                <c:pt idx="40">
                  <c:v>38503</c:v>
                </c:pt>
                <c:pt idx="41">
                  <c:v>38533</c:v>
                </c:pt>
                <c:pt idx="42">
                  <c:v>38564</c:v>
                </c:pt>
                <c:pt idx="43">
                  <c:v>38595</c:v>
                </c:pt>
                <c:pt idx="44">
                  <c:v>38625</c:v>
                </c:pt>
                <c:pt idx="45">
                  <c:v>38656</c:v>
                </c:pt>
                <c:pt idx="46">
                  <c:v>38686</c:v>
                </c:pt>
                <c:pt idx="47">
                  <c:v>38717</c:v>
                </c:pt>
                <c:pt idx="48">
                  <c:v>38748</c:v>
                </c:pt>
                <c:pt idx="49">
                  <c:v>38776</c:v>
                </c:pt>
                <c:pt idx="50">
                  <c:v>38807</c:v>
                </c:pt>
                <c:pt idx="51">
                  <c:v>38837</c:v>
                </c:pt>
                <c:pt idx="52">
                  <c:v>38868</c:v>
                </c:pt>
                <c:pt idx="53">
                  <c:v>38898</c:v>
                </c:pt>
                <c:pt idx="54">
                  <c:v>38929</c:v>
                </c:pt>
                <c:pt idx="55">
                  <c:v>38960</c:v>
                </c:pt>
                <c:pt idx="56">
                  <c:v>38990</c:v>
                </c:pt>
                <c:pt idx="57">
                  <c:v>39021</c:v>
                </c:pt>
                <c:pt idx="58">
                  <c:v>39051</c:v>
                </c:pt>
                <c:pt idx="59">
                  <c:v>39082</c:v>
                </c:pt>
                <c:pt idx="60">
                  <c:v>39113</c:v>
                </c:pt>
                <c:pt idx="61">
                  <c:v>39141</c:v>
                </c:pt>
                <c:pt idx="62">
                  <c:v>39172</c:v>
                </c:pt>
                <c:pt idx="63">
                  <c:v>39202</c:v>
                </c:pt>
                <c:pt idx="64">
                  <c:v>39233</c:v>
                </c:pt>
                <c:pt idx="65">
                  <c:v>39263</c:v>
                </c:pt>
                <c:pt idx="66">
                  <c:v>39294</c:v>
                </c:pt>
                <c:pt idx="67">
                  <c:v>39325</c:v>
                </c:pt>
                <c:pt idx="68">
                  <c:v>39355</c:v>
                </c:pt>
                <c:pt idx="69">
                  <c:v>39386</c:v>
                </c:pt>
                <c:pt idx="70">
                  <c:v>39416</c:v>
                </c:pt>
                <c:pt idx="71">
                  <c:v>39447</c:v>
                </c:pt>
                <c:pt idx="72">
                  <c:v>39478</c:v>
                </c:pt>
                <c:pt idx="73">
                  <c:v>39507</c:v>
                </c:pt>
                <c:pt idx="74">
                  <c:v>39538</c:v>
                </c:pt>
                <c:pt idx="75">
                  <c:v>39568</c:v>
                </c:pt>
                <c:pt idx="76">
                  <c:v>39599</c:v>
                </c:pt>
                <c:pt idx="77">
                  <c:v>39629</c:v>
                </c:pt>
                <c:pt idx="78">
                  <c:v>39660</c:v>
                </c:pt>
                <c:pt idx="79">
                  <c:v>39691</c:v>
                </c:pt>
                <c:pt idx="80">
                  <c:v>39721</c:v>
                </c:pt>
                <c:pt idx="81">
                  <c:v>39752</c:v>
                </c:pt>
                <c:pt idx="82">
                  <c:v>39782</c:v>
                </c:pt>
                <c:pt idx="83">
                  <c:v>39813</c:v>
                </c:pt>
                <c:pt idx="84">
                  <c:v>39844</c:v>
                </c:pt>
                <c:pt idx="85">
                  <c:v>39872</c:v>
                </c:pt>
                <c:pt idx="86">
                  <c:v>39903</c:v>
                </c:pt>
                <c:pt idx="87">
                  <c:v>39933</c:v>
                </c:pt>
                <c:pt idx="88">
                  <c:v>39964</c:v>
                </c:pt>
                <c:pt idx="89">
                  <c:v>39994</c:v>
                </c:pt>
                <c:pt idx="90">
                  <c:v>40025</c:v>
                </c:pt>
                <c:pt idx="91">
                  <c:v>40056</c:v>
                </c:pt>
                <c:pt idx="92">
                  <c:v>40086</c:v>
                </c:pt>
                <c:pt idx="93">
                  <c:v>40117</c:v>
                </c:pt>
                <c:pt idx="94">
                  <c:v>40147</c:v>
                </c:pt>
                <c:pt idx="95">
                  <c:v>40178</c:v>
                </c:pt>
                <c:pt idx="96">
                  <c:v>40209</c:v>
                </c:pt>
                <c:pt idx="97">
                  <c:v>40237</c:v>
                </c:pt>
                <c:pt idx="98">
                  <c:v>40268</c:v>
                </c:pt>
                <c:pt idx="99">
                  <c:v>40298</c:v>
                </c:pt>
                <c:pt idx="100">
                  <c:v>40329</c:v>
                </c:pt>
                <c:pt idx="101">
                  <c:v>40359</c:v>
                </c:pt>
                <c:pt idx="102">
                  <c:v>40390</c:v>
                </c:pt>
                <c:pt idx="103">
                  <c:v>40421</c:v>
                </c:pt>
                <c:pt idx="104">
                  <c:v>40451</c:v>
                </c:pt>
                <c:pt idx="105">
                  <c:v>40482</c:v>
                </c:pt>
                <c:pt idx="106">
                  <c:v>40512</c:v>
                </c:pt>
                <c:pt idx="107">
                  <c:v>40543</c:v>
                </c:pt>
                <c:pt idx="108">
                  <c:v>40574</c:v>
                </c:pt>
                <c:pt idx="109">
                  <c:v>40602</c:v>
                </c:pt>
                <c:pt idx="110">
                  <c:v>40633</c:v>
                </c:pt>
                <c:pt idx="111">
                  <c:v>40663</c:v>
                </c:pt>
                <c:pt idx="112">
                  <c:v>40694</c:v>
                </c:pt>
                <c:pt idx="113">
                  <c:v>40724</c:v>
                </c:pt>
                <c:pt idx="114">
                  <c:v>40755</c:v>
                </c:pt>
                <c:pt idx="115">
                  <c:v>40786</c:v>
                </c:pt>
                <c:pt idx="116">
                  <c:v>40816</c:v>
                </c:pt>
                <c:pt idx="117">
                  <c:v>40847</c:v>
                </c:pt>
                <c:pt idx="118">
                  <c:v>40877</c:v>
                </c:pt>
                <c:pt idx="119">
                  <c:v>40908</c:v>
                </c:pt>
                <c:pt idx="120">
                  <c:v>40939</c:v>
                </c:pt>
                <c:pt idx="121">
                  <c:v>40968</c:v>
                </c:pt>
                <c:pt idx="122">
                  <c:v>40999</c:v>
                </c:pt>
                <c:pt idx="123">
                  <c:v>41029</c:v>
                </c:pt>
                <c:pt idx="124">
                  <c:v>41060</c:v>
                </c:pt>
                <c:pt idx="125">
                  <c:v>41090</c:v>
                </c:pt>
                <c:pt idx="126">
                  <c:v>41121</c:v>
                </c:pt>
                <c:pt idx="127">
                  <c:v>41152</c:v>
                </c:pt>
                <c:pt idx="128">
                  <c:v>41182</c:v>
                </c:pt>
                <c:pt idx="129">
                  <c:v>41213</c:v>
                </c:pt>
                <c:pt idx="130">
                  <c:v>41243</c:v>
                </c:pt>
                <c:pt idx="131">
                  <c:v>41274</c:v>
                </c:pt>
                <c:pt idx="132">
                  <c:v>41305</c:v>
                </c:pt>
                <c:pt idx="133">
                  <c:v>41333</c:v>
                </c:pt>
                <c:pt idx="134">
                  <c:v>41364</c:v>
                </c:pt>
                <c:pt idx="135">
                  <c:v>41394</c:v>
                </c:pt>
                <c:pt idx="136">
                  <c:v>41425</c:v>
                </c:pt>
                <c:pt idx="137">
                  <c:v>41455</c:v>
                </c:pt>
                <c:pt idx="138">
                  <c:v>41486</c:v>
                </c:pt>
                <c:pt idx="139">
                  <c:v>41517</c:v>
                </c:pt>
                <c:pt idx="140">
                  <c:v>41547</c:v>
                </c:pt>
                <c:pt idx="141">
                  <c:v>41578</c:v>
                </c:pt>
                <c:pt idx="142">
                  <c:v>41608</c:v>
                </c:pt>
                <c:pt idx="143">
                  <c:v>41639</c:v>
                </c:pt>
                <c:pt idx="144">
                  <c:v>41670</c:v>
                </c:pt>
                <c:pt idx="145">
                  <c:v>41698</c:v>
                </c:pt>
                <c:pt idx="146">
                  <c:v>41729</c:v>
                </c:pt>
                <c:pt idx="147">
                  <c:v>41759</c:v>
                </c:pt>
                <c:pt idx="148">
                  <c:v>41790</c:v>
                </c:pt>
                <c:pt idx="149">
                  <c:v>41820</c:v>
                </c:pt>
                <c:pt idx="150">
                  <c:v>41851</c:v>
                </c:pt>
                <c:pt idx="151">
                  <c:v>41882</c:v>
                </c:pt>
                <c:pt idx="152">
                  <c:v>41912</c:v>
                </c:pt>
                <c:pt idx="153">
                  <c:v>41943</c:v>
                </c:pt>
                <c:pt idx="154">
                  <c:v>41973</c:v>
                </c:pt>
                <c:pt idx="155">
                  <c:v>42004</c:v>
                </c:pt>
                <c:pt idx="156">
                  <c:v>42035</c:v>
                </c:pt>
                <c:pt idx="157">
                  <c:v>42063</c:v>
                </c:pt>
                <c:pt idx="158">
                  <c:v>42094</c:v>
                </c:pt>
                <c:pt idx="159">
                  <c:v>42124</c:v>
                </c:pt>
                <c:pt idx="160">
                  <c:v>42155</c:v>
                </c:pt>
                <c:pt idx="161">
                  <c:v>42185</c:v>
                </c:pt>
                <c:pt idx="162">
                  <c:v>42216</c:v>
                </c:pt>
                <c:pt idx="163">
                  <c:v>42247</c:v>
                </c:pt>
                <c:pt idx="164">
                  <c:v>42277</c:v>
                </c:pt>
                <c:pt idx="165">
                  <c:v>42308</c:v>
                </c:pt>
                <c:pt idx="166">
                  <c:v>42338</c:v>
                </c:pt>
                <c:pt idx="167">
                  <c:v>42369</c:v>
                </c:pt>
                <c:pt idx="168">
                  <c:v>42400</c:v>
                </c:pt>
                <c:pt idx="169">
                  <c:v>42429</c:v>
                </c:pt>
                <c:pt idx="170">
                  <c:v>42460</c:v>
                </c:pt>
                <c:pt idx="171">
                  <c:v>42490</c:v>
                </c:pt>
                <c:pt idx="172">
                  <c:v>42521</c:v>
                </c:pt>
                <c:pt idx="173">
                  <c:v>42551</c:v>
                </c:pt>
                <c:pt idx="174">
                  <c:v>42582</c:v>
                </c:pt>
                <c:pt idx="175">
                  <c:v>42613</c:v>
                </c:pt>
                <c:pt idx="176">
                  <c:v>42643</c:v>
                </c:pt>
                <c:pt idx="177">
                  <c:v>42674</c:v>
                </c:pt>
                <c:pt idx="178">
                  <c:v>42704</c:v>
                </c:pt>
                <c:pt idx="179">
                  <c:v>42735</c:v>
                </c:pt>
                <c:pt idx="180">
                  <c:v>42766</c:v>
                </c:pt>
                <c:pt idx="181">
                  <c:v>42794</c:v>
                </c:pt>
                <c:pt idx="182">
                  <c:v>42825</c:v>
                </c:pt>
                <c:pt idx="183">
                  <c:v>42855</c:v>
                </c:pt>
                <c:pt idx="184">
                  <c:v>42886</c:v>
                </c:pt>
                <c:pt idx="185">
                  <c:v>42916</c:v>
                </c:pt>
                <c:pt idx="186">
                  <c:v>42947</c:v>
                </c:pt>
                <c:pt idx="187">
                  <c:v>42978</c:v>
                </c:pt>
                <c:pt idx="188">
                  <c:v>43008</c:v>
                </c:pt>
                <c:pt idx="189">
                  <c:v>43039</c:v>
                </c:pt>
                <c:pt idx="190">
                  <c:v>43069</c:v>
                </c:pt>
                <c:pt idx="191">
                  <c:v>43100</c:v>
                </c:pt>
                <c:pt idx="192">
                  <c:v>43131</c:v>
                </c:pt>
                <c:pt idx="193">
                  <c:v>43159</c:v>
                </c:pt>
                <c:pt idx="194">
                  <c:v>43190</c:v>
                </c:pt>
                <c:pt idx="195">
                  <c:v>43220</c:v>
                </c:pt>
                <c:pt idx="196">
                  <c:v>43251</c:v>
                </c:pt>
                <c:pt idx="197">
                  <c:v>43281</c:v>
                </c:pt>
                <c:pt idx="198">
                  <c:v>43312</c:v>
                </c:pt>
                <c:pt idx="199">
                  <c:v>43343</c:v>
                </c:pt>
                <c:pt idx="200">
                  <c:v>43373</c:v>
                </c:pt>
                <c:pt idx="201">
                  <c:v>43404</c:v>
                </c:pt>
                <c:pt idx="202">
                  <c:v>43434</c:v>
                </c:pt>
                <c:pt idx="203">
                  <c:v>43465</c:v>
                </c:pt>
                <c:pt idx="204">
                  <c:v>43496</c:v>
                </c:pt>
                <c:pt idx="205">
                  <c:v>43524</c:v>
                </c:pt>
                <c:pt idx="206">
                  <c:v>43555</c:v>
                </c:pt>
                <c:pt idx="207">
                  <c:v>43585</c:v>
                </c:pt>
                <c:pt idx="208">
                  <c:v>43616</c:v>
                </c:pt>
                <c:pt idx="209">
                  <c:v>43646</c:v>
                </c:pt>
                <c:pt idx="210">
                  <c:v>43677</c:v>
                </c:pt>
                <c:pt idx="211">
                  <c:v>43708</c:v>
                </c:pt>
                <c:pt idx="212">
                  <c:v>43738</c:v>
                </c:pt>
                <c:pt idx="213">
                  <c:v>43769</c:v>
                </c:pt>
                <c:pt idx="214">
                  <c:v>43799</c:v>
                </c:pt>
                <c:pt idx="215">
                  <c:v>43830</c:v>
                </c:pt>
                <c:pt idx="216">
                  <c:v>43861</c:v>
                </c:pt>
                <c:pt idx="217">
                  <c:v>43890</c:v>
                </c:pt>
                <c:pt idx="218">
                  <c:v>43921</c:v>
                </c:pt>
                <c:pt idx="219">
                  <c:v>43951</c:v>
                </c:pt>
                <c:pt idx="220">
                  <c:v>43982</c:v>
                </c:pt>
                <c:pt idx="221">
                  <c:v>44012</c:v>
                </c:pt>
                <c:pt idx="222">
                  <c:v>44043</c:v>
                </c:pt>
                <c:pt idx="223">
                  <c:v>44074</c:v>
                </c:pt>
                <c:pt idx="224">
                  <c:v>44104</c:v>
                </c:pt>
                <c:pt idx="225">
                  <c:v>44135</c:v>
                </c:pt>
                <c:pt idx="226">
                  <c:v>44165</c:v>
                </c:pt>
                <c:pt idx="227">
                  <c:v>44196</c:v>
                </c:pt>
                <c:pt idx="228">
                  <c:v>44227</c:v>
                </c:pt>
                <c:pt idx="229">
                  <c:v>44255</c:v>
                </c:pt>
                <c:pt idx="230">
                  <c:v>44286</c:v>
                </c:pt>
                <c:pt idx="231">
                  <c:v>44316</c:v>
                </c:pt>
                <c:pt idx="232">
                  <c:v>44347</c:v>
                </c:pt>
                <c:pt idx="233">
                  <c:v>44377</c:v>
                </c:pt>
                <c:pt idx="234">
                  <c:v>44408</c:v>
                </c:pt>
                <c:pt idx="235">
                  <c:v>44439</c:v>
                </c:pt>
                <c:pt idx="236">
                  <c:v>44469</c:v>
                </c:pt>
                <c:pt idx="237">
                  <c:v>44500</c:v>
                </c:pt>
                <c:pt idx="238">
                  <c:v>44530</c:v>
                </c:pt>
                <c:pt idx="239">
                  <c:v>44561</c:v>
                </c:pt>
                <c:pt idx="240">
                  <c:v>44592</c:v>
                </c:pt>
                <c:pt idx="241">
                  <c:v>44620</c:v>
                </c:pt>
                <c:pt idx="242">
                  <c:v>44651</c:v>
                </c:pt>
                <c:pt idx="243">
                  <c:v>44681</c:v>
                </c:pt>
                <c:pt idx="244">
                  <c:v>44712</c:v>
                </c:pt>
                <c:pt idx="245">
                  <c:v>44742</c:v>
                </c:pt>
                <c:pt idx="246">
                  <c:v>44773</c:v>
                </c:pt>
                <c:pt idx="247">
                  <c:v>44804</c:v>
                </c:pt>
              </c:numCache>
            </c:numRef>
          </c:cat>
          <c:val>
            <c:numRef>
              <c:f>List1!$G$2:$G$249</c:f>
              <c:numCache>
                <c:formatCode>General</c:formatCode>
                <c:ptCount val="248"/>
                <c:pt idx="0">
                  <c:v>75.761100000000042</c:v>
                </c:pt>
                <c:pt idx="1">
                  <c:v>50.595999999999997</c:v>
                </c:pt>
                <c:pt idx="2">
                  <c:v>64.275200000000012</c:v>
                </c:pt>
                <c:pt idx="3">
                  <c:v>52.304000000000002</c:v>
                </c:pt>
                <c:pt idx="4">
                  <c:v>80.039500000000004</c:v>
                </c:pt>
                <c:pt idx="5">
                  <c:v>42.699799999999989</c:v>
                </c:pt>
                <c:pt idx="6">
                  <c:v>51.687399999999968</c:v>
                </c:pt>
                <c:pt idx="7">
                  <c:v>42.668600000000033</c:v>
                </c:pt>
                <c:pt idx="8">
                  <c:v>42.243799999999986</c:v>
                </c:pt>
                <c:pt idx="9">
                  <c:v>49.830899999999964</c:v>
                </c:pt>
                <c:pt idx="10">
                  <c:v>38.037400000000027</c:v>
                </c:pt>
                <c:pt idx="11">
                  <c:v>22.877599999999976</c:v>
                </c:pt>
                <c:pt idx="12">
                  <c:v>6.6779999999999999</c:v>
                </c:pt>
                <c:pt idx="13">
                  <c:v>8.0132000000000119</c:v>
                </c:pt>
                <c:pt idx="14">
                  <c:v>-12.163200000000012</c:v>
                </c:pt>
                <c:pt idx="15">
                  <c:v>-1.4320999999999766</c:v>
                </c:pt>
                <c:pt idx="16">
                  <c:v>-10.446300000000047</c:v>
                </c:pt>
                <c:pt idx="17">
                  <c:v>-15.621300000000046</c:v>
                </c:pt>
                <c:pt idx="18">
                  <c:v>-23.986499999999999</c:v>
                </c:pt>
                <c:pt idx="19">
                  <c:v>-22.641600000000036</c:v>
                </c:pt>
                <c:pt idx="20">
                  <c:v>-18.595700000000011</c:v>
                </c:pt>
                <c:pt idx="21">
                  <c:v>-15.879799999999989</c:v>
                </c:pt>
                <c:pt idx="22">
                  <c:v>-34.579400000000021</c:v>
                </c:pt>
                <c:pt idx="23">
                  <c:v>-37.206900000000026</c:v>
                </c:pt>
                <c:pt idx="24">
                  <c:v>-34.090600000000038</c:v>
                </c:pt>
                <c:pt idx="25">
                  <c:v>-17.689</c:v>
                </c:pt>
                <c:pt idx="26">
                  <c:v>-8.6095999999999773</c:v>
                </c:pt>
                <c:pt idx="27">
                  <c:v>-0.83339999999996506</c:v>
                </c:pt>
                <c:pt idx="28">
                  <c:v>-9.3482000000000109</c:v>
                </c:pt>
                <c:pt idx="29">
                  <c:v>35.520400000000024</c:v>
                </c:pt>
                <c:pt idx="30">
                  <c:v>21.893000000000001</c:v>
                </c:pt>
                <c:pt idx="31">
                  <c:v>26.09170000000001</c:v>
                </c:pt>
                <c:pt idx="32">
                  <c:v>43.993100000000034</c:v>
                </c:pt>
                <c:pt idx="33">
                  <c:v>31.198400000000024</c:v>
                </c:pt>
                <c:pt idx="34">
                  <c:v>39.473400000000026</c:v>
                </c:pt>
                <c:pt idx="35">
                  <c:v>15.522</c:v>
                </c:pt>
                <c:pt idx="36">
                  <c:v>25.480200000000011</c:v>
                </c:pt>
                <c:pt idx="37">
                  <c:v>24.963199999999954</c:v>
                </c:pt>
                <c:pt idx="38">
                  <c:v>62.687200000000011</c:v>
                </c:pt>
                <c:pt idx="39">
                  <c:v>101.16580000000005</c:v>
                </c:pt>
                <c:pt idx="40">
                  <c:v>107.21909999999998</c:v>
                </c:pt>
                <c:pt idx="41">
                  <c:v>116.04870000000001</c:v>
                </c:pt>
                <c:pt idx="42">
                  <c:v>115.21159999999998</c:v>
                </c:pt>
                <c:pt idx="43">
                  <c:v>104.55429999999998</c:v>
                </c:pt>
                <c:pt idx="44">
                  <c:v>111.9425</c:v>
                </c:pt>
                <c:pt idx="45">
                  <c:v>109.2955</c:v>
                </c:pt>
                <c:pt idx="46">
                  <c:v>94.430199999999957</c:v>
                </c:pt>
                <c:pt idx="47">
                  <c:v>110.30030000000005</c:v>
                </c:pt>
                <c:pt idx="48">
                  <c:v>103.59659999999998</c:v>
                </c:pt>
                <c:pt idx="49">
                  <c:v>107.39740000000002</c:v>
                </c:pt>
                <c:pt idx="50">
                  <c:v>108.21680000000005</c:v>
                </c:pt>
                <c:pt idx="51">
                  <c:v>124.62060000000004</c:v>
                </c:pt>
                <c:pt idx="52">
                  <c:v>95.250200000000007</c:v>
                </c:pt>
                <c:pt idx="53">
                  <c:v>108.04679999999999</c:v>
                </c:pt>
                <c:pt idx="54">
                  <c:v>101.65170000000001</c:v>
                </c:pt>
                <c:pt idx="55">
                  <c:v>82.257199999999955</c:v>
                </c:pt>
                <c:pt idx="56">
                  <c:v>110.8355</c:v>
                </c:pt>
                <c:pt idx="57">
                  <c:v>108.37769999999995</c:v>
                </c:pt>
                <c:pt idx="58">
                  <c:v>106.5765</c:v>
                </c:pt>
                <c:pt idx="59">
                  <c:v>120.17350000000006</c:v>
                </c:pt>
                <c:pt idx="60">
                  <c:v>103.0205</c:v>
                </c:pt>
                <c:pt idx="61">
                  <c:v>115.93040000000002</c:v>
                </c:pt>
                <c:pt idx="62">
                  <c:v>118.87039999999996</c:v>
                </c:pt>
                <c:pt idx="63">
                  <c:v>147.82299999999995</c:v>
                </c:pt>
                <c:pt idx="64">
                  <c:v>131.92750000000001</c:v>
                </c:pt>
                <c:pt idx="65">
                  <c:v>116.23070000000007</c:v>
                </c:pt>
                <c:pt idx="66">
                  <c:v>112.37209999999997</c:v>
                </c:pt>
                <c:pt idx="67">
                  <c:v>90.699899999999971</c:v>
                </c:pt>
                <c:pt idx="68">
                  <c:v>67.012100000000032</c:v>
                </c:pt>
                <c:pt idx="69">
                  <c:v>95.811499999999995</c:v>
                </c:pt>
                <c:pt idx="70">
                  <c:v>83.252499999999998</c:v>
                </c:pt>
                <c:pt idx="71">
                  <c:v>102.36170000000007</c:v>
                </c:pt>
                <c:pt idx="72">
                  <c:v>90.445400000000021</c:v>
                </c:pt>
                <c:pt idx="73">
                  <c:v>91.848399999999913</c:v>
                </c:pt>
                <c:pt idx="74">
                  <c:v>103.08270000000007</c:v>
                </c:pt>
                <c:pt idx="75">
                  <c:v>92.699799999999925</c:v>
                </c:pt>
                <c:pt idx="76">
                  <c:v>88.365599999999972</c:v>
                </c:pt>
                <c:pt idx="77">
                  <c:v>98.807300000000041</c:v>
                </c:pt>
                <c:pt idx="78">
                  <c:v>121.88530000000004</c:v>
                </c:pt>
                <c:pt idx="79">
                  <c:v>105.03859999999997</c:v>
                </c:pt>
                <c:pt idx="80">
                  <c:v>78.787699999999958</c:v>
                </c:pt>
                <c:pt idx="81">
                  <c:v>79.332099999999983</c:v>
                </c:pt>
                <c:pt idx="82">
                  <c:v>87.057200000000066</c:v>
                </c:pt>
                <c:pt idx="83">
                  <c:v>93.57</c:v>
                </c:pt>
                <c:pt idx="84">
                  <c:v>66.097100000000097</c:v>
                </c:pt>
                <c:pt idx="85">
                  <c:v>44.895699999999955</c:v>
                </c:pt>
                <c:pt idx="86">
                  <c:v>79.086599999999976</c:v>
                </c:pt>
                <c:pt idx="87">
                  <c:v>85.94759999999998</c:v>
                </c:pt>
                <c:pt idx="88">
                  <c:v>101.79179999999992</c:v>
                </c:pt>
                <c:pt idx="89">
                  <c:v>84.653799999999933</c:v>
                </c:pt>
                <c:pt idx="90">
                  <c:v>99.253500000000003</c:v>
                </c:pt>
                <c:pt idx="91">
                  <c:v>84.610500000000002</c:v>
                </c:pt>
                <c:pt idx="92">
                  <c:v>92.265300000000053</c:v>
                </c:pt>
                <c:pt idx="93">
                  <c:v>119.74259999999998</c:v>
                </c:pt>
                <c:pt idx="94">
                  <c:v>101.17100000000001</c:v>
                </c:pt>
                <c:pt idx="95">
                  <c:v>151.24239999999992</c:v>
                </c:pt>
                <c:pt idx="96">
                  <c:v>134.5403</c:v>
                </c:pt>
                <c:pt idx="97">
                  <c:v>130.44390000000001</c:v>
                </c:pt>
                <c:pt idx="98">
                  <c:v>135.50239999999997</c:v>
                </c:pt>
                <c:pt idx="99">
                  <c:v>135.31010000000009</c:v>
                </c:pt>
                <c:pt idx="100">
                  <c:v>129.90130000000005</c:v>
                </c:pt>
                <c:pt idx="101">
                  <c:v>127.46899999999999</c:v>
                </c:pt>
                <c:pt idx="102">
                  <c:v>122.24469999999995</c:v>
                </c:pt>
                <c:pt idx="103">
                  <c:v>112.45680000000004</c:v>
                </c:pt>
                <c:pt idx="104">
                  <c:v>122.50820000000007</c:v>
                </c:pt>
                <c:pt idx="105">
                  <c:v>141.67750000000001</c:v>
                </c:pt>
                <c:pt idx="106">
                  <c:v>125.634</c:v>
                </c:pt>
                <c:pt idx="107">
                  <c:v>169.12059999999997</c:v>
                </c:pt>
                <c:pt idx="108">
                  <c:v>138.5073999999999</c:v>
                </c:pt>
                <c:pt idx="109">
                  <c:v>129.47269999999995</c:v>
                </c:pt>
                <c:pt idx="110">
                  <c:v>123.68639999999991</c:v>
                </c:pt>
                <c:pt idx="111">
                  <c:v>114.91759999999998</c:v>
                </c:pt>
                <c:pt idx="112">
                  <c:v>122.82979999999993</c:v>
                </c:pt>
                <c:pt idx="113">
                  <c:v>111.05740000000003</c:v>
                </c:pt>
                <c:pt idx="114">
                  <c:v>116.20579999999993</c:v>
                </c:pt>
                <c:pt idx="115">
                  <c:v>99.214700000000065</c:v>
                </c:pt>
                <c:pt idx="116">
                  <c:v>120.89830000000005</c:v>
                </c:pt>
                <c:pt idx="117">
                  <c:v>146.00479999999993</c:v>
                </c:pt>
                <c:pt idx="118">
                  <c:v>159.96509999999998</c:v>
                </c:pt>
                <c:pt idx="119">
                  <c:v>159.48229999999992</c:v>
                </c:pt>
                <c:pt idx="120">
                  <c:v>153.47589999999991</c:v>
                </c:pt>
                <c:pt idx="121">
                  <c:v>138.78410000000008</c:v>
                </c:pt>
                <c:pt idx="122">
                  <c:v>125.41029999999994</c:v>
                </c:pt>
                <c:pt idx="123">
                  <c:v>143.5491000000001</c:v>
                </c:pt>
                <c:pt idx="124">
                  <c:v>164.85919999999996</c:v>
                </c:pt>
                <c:pt idx="125">
                  <c:v>182.44580000000005</c:v>
                </c:pt>
                <c:pt idx="126">
                  <c:v>186.51590000000002</c:v>
                </c:pt>
                <c:pt idx="127">
                  <c:v>158.42809999999997</c:v>
                </c:pt>
                <c:pt idx="128">
                  <c:v>186.10300000000001</c:v>
                </c:pt>
                <c:pt idx="129">
                  <c:v>193.89219999999995</c:v>
                </c:pt>
                <c:pt idx="130">
                  <c:v>199.29070000000007</c:v>
                </c:pt>
                <c:pt idx="131">
                  <c:v>193.29229999999993</c:v>
                </c:pt>
                <c:pt idx="132">
                  <c:v>206</c:v>
                </c:pt>
                <c:pt idx="133">
                  <c:v>203.64959999999996</c:v>
                </c:pt>
                <c:pt idx="134">
                  <c:v>221.44380000000004</c:v>
                </c:pt>
                <c:pt idx="135">
                  <c:v>220.97680000000005</c:v>
                </c:pt>
                <c:pt idx="136">
                  <c:v>217.57180000000005</c:v>
                </c:pt>
                <c:pt idx="137">
                  <c:v>222.39850000000001</c:v>
                </c:pt>
                <c:pt idx="138">
                  <c:v>229.30930000000004</c:v>
                </c:pt>
                <c:pt idx="139">
                  <c:v>226.43719999999996</c:v>
                </c:pt>
                <c:pt idx="140">
                  <c:v>221.61770000000007</c:v>
                </c:pt>
                <c:pt idx="141">
                  <c:v>225.06640000000002</c:v>
                </c:pt>
                <c:pt idx="142">
                  <c:v>126.32299999999999</c:v>
                </c:pt>
                <c:pt idx="143">
                  <c:v>165.10430000000005</c:v>
                </c:pt>
                <c:pt idx="144">
                  <c:v>124.11669999999995</c:v>
                </c:pt>
                <c:pt idx="145">
                  <c:v>132.51709999999997</c:v>
                </c:pt>
                <c:pt idx="146">
                  <c:v>117.79729999999994</c:v>
                </c:pt>
                <c:pt idx="147">
                  <c:v>118.35210000000009</c:v>
                </c:pt>
                <c:pt idx="148">
                  <c:v>111.38</c:v>
                </c:pt>
                <c:pt idx="149">
                  <c:v>72.488099999999974</c:v>
                </c:pt>
                <c:pt idx="150">
                  <c:v>60.192900000000023</c:v>
                </c:pt>
                <c:pt idx="151">
                  <c:v>62.268999999999998</c:v>
                </c:pt>
                <c:pt idx="152">
                  <c:v>42.719499999999996</c:v>
                </c:pt>
                <c:pt idx="153">
                  <c:v>71.690899999999914</c:v>
                </c:pt>
                <c:pt idx="154">
                  <c:v>25.836199999999952</c:v>
                </c:pt>
                <c:pt idx="155">
                  <c:v>71.985400000000027</c:v>
                </c:pt>
                <c:pt idx="156">
                  <c:v>11.827400000000024</c:v>
                </c:pt>
                <c:pt idx="157">
                  <c:v>37.841199999999951</c:v>
                </c:pt>
                <c:pt idx="158">
                  <c:v>7.8157000000000698</c:v>
                </c:pt>
                <c:pt idx="159">
                  <c:v>32.600300000000047</c:v>
                </c:pt>
                <c:pt idx="160">
                  <c:v>26.510700000000071</c:v>
                </c:pt>
                <c:pt idx="161">
                  <c:v>25.324599999999975</c:v>
                </c:pt>
                <c:pt idx="162">
                  <c:v>37.17440000000002</c:v>
                </c:pt>
                <c:pt idx="163">
                  <c:v>-11.70679999999993</c:v>
                </c:pt>
                <c:pt idx="164">
                  <c:v>-16.416900000000023</c:v>
                </c:pt>
                <c:pt idx="165">
                  <c:v>-14.195300000000046</c:v>
                </c:pt>
                <c:pt idx="166">
                  <c:v>6.1379000000000232</c:v>
                </c:pt>
                <c:pt idx="167">
                  <c:v>21.059900000000024</c:v>
                </c:pt>
                <c:pt idx="168">
                  <c:v>-41.759</c:v>
                </c:pt>
                <c:pt idx="169">
                  <c:v>-28.125399999999907</c:v>
                </c:pt>
                <c:pt idx="170">
                  <c:v>-47.799699999999952</c:v>
                </c:pt>
                <c:pt idx="171">
                  <c:v>-47.330400000000139</c:v>
                </c:pt>
                <c:pt idx="172">
                  <c:v>-38.097800000000049</c:v>
                </c:pt>
                <c:pt idx="173">
                  <c:v>-33.732399999999906</c:v>
                </c:pt>
                <c:pt idx="174">
                  <c:v>-32.137000000000114</c:v>
                </c:pt>
                <c:pt idx="175">
                  <c:v>-5.4339000000000235</c:v>
                </c:pt>
                <c:pt idx="176">
                  <c:v>-50.455700000000071</c:v>
                </c:pt>
                <c:pt idx="177">
                  <c:v>-59.44669999999995</c:v>
                </c:pt>
                <c:pt idx="178">
                  <c:v>-51.814699999999952</c:v>
                </c:pt>
                <c:pt idx="179">
                  <c:v>-9.6276999999999529</c:v>
                </c:pt>
                <c:pt idx="180">
                  <c:v>-147.00319999999996</c:v>
                </c:pt>
                <c:pt idx="181">
                  <c:v>-198.77580000000006</c:v>
                </c:pt>
                <c:pt idx="182">
                  <c:v>-239.83500000000001</c:v>
                </c:pt>
                <c:pt idx="183">
                  <c:v>-272.99040000000014</c:v>
                </c:pt>
                <c:pt idx="184">
                  <c:v>-274.12859999999984</c:v>
                </c:pt>
                <c:pt idx="185">
                  <c:v>-286.70789999999988</c:v>
                </c:pt>
                <c:pt idx="186">
                  <c:v>-269.50969999999995</c:v>
                </c:pt>
                <c:pt idx="187">
                  <c:v>-314.52869999999996</c:v>
                </c:pt>
                <c:pt idx="188">
                  <c:v>-363.32089999999988</c:v>
                </c:pt>
                <c:pt idx="189">
                  <c:v>-340.5166000000001</c:v>
                </c:pt>
                <c:pt idx="190">
                  <c:v>-371.63350000000003</c:v>
                </c:pt>
                <c:pt idx="191">
                  <c:v>-274.68349999999998</c:v>
                </c:pt>
                <c:pt idx="192">
                  <c:v>-393.88650000000001</c:v>
                </c:pt>
                <c:pt idx="193">
                  <c:v>-433.08430000000004</c:v>
                </c:pt>
                <c:pt idx="194">
                  <c:v>-478.76469999999995</c:v>
                </c:pt>
                <c:pt idx="195">
                  <c:v>-472.86460000000011</c:v>
                </c:pt>
                <c:pt idx="196">
                  <c:v>-470.44789999999989</c:v>
                </c:pt>
                <c:pt idx="197">
                  <c:v>-482.92209999999989</c:v>
                </c:pt>
                <c:pt idx="198">
                  <c:v>-498.86599999999999</c:v>
                </c:pt>
                <c:pt idx="199">
                  <c:v>-542.61890000000017</c:v>
                </c:pt>
                <c:pt idx="200">
                  <c:v>-550.17560000000014</c:v>
                </c:pt>
                <c:pt idx="201">
                  <c:v>-533.4061999999999</c:v>
                </c:pt>
                <c:pt idx="202">
                  <c:v>-457.22</c:v>
                </c:pt>
                <c:pt idx="203">
                  <c:v>-366.57350000000002</c:v>
                </c:pt>
                <c:pt idx="204">
                  <c:v>-529.30160000000012</c:v>
                </c:pt>
                <c:pt idx="205">
                  <c:v>-478.28169999999994</c:v>
                </c:pt>
                <c:pt idx="206">
                  <c:v>-433.01600000000002</c:v>
                </c:pt>
                <c:pt idx="207">
                  <c:v>-472.99959999999987</c:v>
                </c:pt>
                <c:pt idx="208">
                  <c:v>-476.76499999999999</c:v>
                </c:pt>
                <c:pt idx="209">
                  <c:v>-433.02029999999979</c:v>
                </c:pt>
                <c:pt idx="210">
                  <c:v>-475.4448999999999</c:v>
                </c:pt>
                <c:pt idx="211">
                  <c:v>-472.52569999999997</c:v>
                </c:pt>
                <c:pt idx="212">
                  <c:v>-422.72880000000004</c:v>
                </c:pt>
                <c:pt idx="213">
                  <c:v>-432.98769999999996</c:v>
                </c:pt>
                <c:pt idx="214">
                  <c:v>-470.01799999999997</c:v>
                </c:pt>
                <c:pt idx="215">
                  <c:v>-360.11200000000002</c:v>
                </c:pt>
                <c:pt idx="216">
                  <c:v>-483.49869999999993</c:v>
                </c:pt>
                <c:pt idx="217">
                  <c:v>-477.53780000000006</c:v>
                </c:pt>
                <c:pt idx="218">
                  <c:v>-337.43359999999984</c:v>
                </c:pt>
                <c:pt idx="219">
                  <c:v>-312.82480000000004</c:v>
                </c:pt>
                <c:pt idx="220">
                  <c:v>-262.33869999999996</c:v>
                </c:pt>
                <c:pt idx="221">
                  <c:v>-234.45119999999994</c:v>
                </c:pt>
                <c:pt idx="222">
                  <c:v>-298.7835</c:v>
                </c:pt>
                <c:pt idx="223">
                  <c:v>-269.92360000000008</c:v>
                </c:pt>
                <c:pt idx="224">
                  <c:v>-254.53480000000005</c:v>
                </c:pt>
                <c:pt idx="225">
                  <c:v>-268.92069999999995</c:v>
                </c:pt>
                <c:pt idx="226">
                  <c:v>-312.34780000000006</c:v>
                </c:pt>
                <c:pt idx="227">
                  <c:v>-301.62509999999986</c:v>
                </c:pt>
                <c:pt idx="228">
                  <c:v>-338.70540000000017</c:v>
                </c:pt>
                <c:pt idx="229">
                  <c:v>-372.5286000000001</c:v>
                </c:pt>
                <c:pt idx="230">
                  <c:v>-278.01680000000005</c:v>
                </c:pt>
                <c:pt idx="231">
                  <c:v>-334.33869999999996</c:v>
                </c:pt>
                <c:pt idx="232">
                  <c:v>-392.88540000000012</c:v>
                </c:pt>
                <c:pt idx="233">
                  <c:v>-398.26369999999997</c:v>
                </c:pt>
                <c:pt idx="234">
                  <c:v>-383.62450000000001</c:v>
                </c:pt>
                <c:pt idx="235">
                  <c:v>-384.74630000000002</c:v>
                </c:pt>
                <c:pt idx="236">
                  <c:v>-335.06819999999993</c:v>
                </c:pt>
                <c:pt idx="237">
                  <c:v>-354.99239999999992</c:v>
                </c:pt>
                <c:pt idx="238">
                  <c:v>-231.23469999999995</c:v>
                </c:pt>
                <c:pt idx="239">
                  <c:v>-172.45880000000005</c:v>
                </c:pt>
                <c:pt idx="240">
                  <c:v>-461.43669999999997</c:v>
                </c:pt>
                <c:pt idx="241">
                  <c:v>-464.34050000000002</c:v>
                </c:pt>
                <c:pt idx="242">
                  <c:v>-394.52760000000012</c:v>
                </c:pt>
                <c:pt idx="243">
                  <c:v>-450.80659999999983</c:v>
                </c:pt>
                <c:pt idx="244">
                  <c:v>-386.97750000000002</c:v>
                </c:pt>
                <c:pt idx="245">
                  <c:v>-233.76389999999989</c:v>
                </c:pt>
                <c:pt idx="246">
                  <c:v>-106.59230000000005</c:v>
                </c:pt>
                <c:pt idx="247">
                  <c:v>-76.733600000000095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32-44DC-82E3-BE09A8CCB8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7609808"/>
        <c:axId val="150825716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List1!$F$1</c15:sqref>
                        </c15:formulaRef>
                      </c:ext>
                    </c:extLst>
                    <c:strCache>
                      <c:ptCount val="1"/>
                      <c:pt idx="0">
                        <c:v>Pozice obchodních bank v EUR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List1!$A$2:$A$249</c15:sqref>
                        </c15:formulaRef>
                      </c:ext>
                    </c:extLst>
                    <c:numCache>
                      <c:formatCode>m/d/yyyy</c:formatCode>
                      <c:ptCount val="248"/>
                      <c:pt idx="0">
                        <c:v>37287</c:v>
                      </c:pt>
                      <c:pt idx="1">
                        <c:v>37315</c:v>
                      </c:pt>
                      <c:pt idx="2">
                        <c:v>37346</c:v>
                      </c:pt>
                      <c:pt idx="3">
                        <c:v>37376</c:v>
                      </c:pt>
                      <c:pt idx="4">
                        <c:v>37407</c:v>
                      </c:pt>
                      <c:pt idx="5">
                        <c:v>37437</c:v>
                      </c:pt>
                      <c:pt idx="6">
                        <c:v>37468</c:v>
                      </c:pt>
                      <c:pt idx="7">
                        <c:v>37499</c:v>
                      </c:pt>
                      <c:pt idx="8">
                        <c:v>37529</c:v>
                      </c:pt>
                      <c:pt idx="9">
                        <c:v>37560</c:v>
                      </c:pt>
                      <c:pt idx="10">
                        <c:v>37590</c:v>
                      </c:pt>
                      <c:pt idx="11">
                        <c:v>37621</c:v>
                      </c:pt>
                      <c:pt idx="12">
                        <c:v>37652</c:v>
                      </c:pt>
                      <c:pt idx="13">
                        <c:v>37680</c:v>
                      </c:pt>
                      <c:pt idx="14">
                        <c:v>37711</c:v>
                      </c:pt>
                      <c:pt idx="15">
                        <c:v>37741</c:v>
                      </c:pt>
                      <c:pt idx="16">
                        <c:v>37772</c:v>
                      </c:pt>
                      <c:pt idx="17">
                        <c:v>37802</c:v>
                      </c:pt>
                      <c:pt idx="18">
                        <c:v>37833</c:v>
                      </c:pt>
                      <c:pt idx="19">
                        <c:v>37864</c:v>
                      </c:pt>
                      <c:pt idx="20">
                        <c:v>37894</c:v>
                      </c:pt>
                      <c:pt idx="21">
                        <c:v>37925</c:v>
                      </c:pt>
                      <c:pt idx="22">
                        <c:v>37955</c:v>
                      </c:pt>
                      <c:pt idx="23">
                        <c:v>37986</c:v>
                      </c:pt>
                      <c:pt idx="24">
                        <c:v>38017</c:v>
                      </c:pt>
                      <c:pt idx="25">
                        <c:v>38046</c:v>
                      </c:pt>
                      <c:pt idx="26">
                        <c:v>38077</c:v>
                      </c:pt>
                      <c:pt idx="27">
                        <c:v>38107</c:v>
                      </c:pt>
                      <c:pt idx="28">
                        <c:v>38138</c:v>
                      </c:pt>
                      <c:pt idx="29">
                        <c:v>38168</c:v>
                      </c:pt>
                      <c:pt idx="30">
                        <c:v>38199</c:v>
                      </c:pt>
                      <c:pt idx="31">
                        <c:v>38230</c:v>
                      </c:pt>
                      <c:pt idx="32">
                        <c:v>38260</c:v>
                      </c:pt>
                      <c:pt idx="33">
                        <c:v>38291</c:v>
                      </c:pt>
                      <c:pt idx="34">
                        <c:v>38321</c:v>
                      </c:pt>
                      <c:pt idx="35">
                        <c:v>38352</c:v>
                      </c:pt>
                      <c:pt idx="36">
                        <c:v>38383</c:v>
                      </c:pt>
                      <c:pt idx="37">
                        <c:v>38411</c:v>
                      </c:pt>
                      <c:pt idx="38">
                        <c:v>38442</c:v>
                      </c:pt>
                      <c:pt idx="39">
                        <c:v>38472</c:v>
                      </c:pt>
                      <c:pt idx="40">
                        <c:v>38503</c:v>
                      </c:pt>
                      <c:pt idx="41">
                        <c:v>38533</c:v>
                      </c:pt>
                      <c:pt idx="42">
                        <c:v>38564</c:v>
                      </c:pt>
                      <c:pt idx="43">
                        <c:v>38595</c:v>
                      </c:pt>
                      <c:pt idx="44">
                        <c:v>38625</c:v>
                      </c:pt>
                      <c:pt idx="45">
                        <c:v>38656</c:v>
                      </c:pt>
                      <c:pt idx="46">
                        <c:v>38686</c:v>
                      </c:pt>
                      <c:pt idx="47">
                        <c:v>38717</c:v>
                      </c:pt>
                      <c:pt idx="48">
                        <c:v>38748</c:v>
                      </c:pt>
                      <c:pt idx="49">
                        <c:v>38776</c:v>
                      </c:pt>
                      <c:pt idx="50">
                        <c:v>38807</c:v>
                      </c:pt>
                      <c:pt idx="51">
                        <c:v>38837</c:v>
                      </c:pt>
                      <c:pt idx="52">
                        <c:v>38868</c:v>
                      </c:pt>
                      <c:pt idx="53">
                        <c:v>38898</c:v>
                      </c:pt>
                      <c:pt idx="54">
                        <c:v>38929</c:v>
                      </c:pt>
                      <c:pt idx="55">
                        <c:v>38960</c:v>
                      </c:pt>
                      <c:pt idx="56">
                        <c:v>38990</c:v>
                      </c:pt>
                      <c:pt idx="57">
                        <c:v>39021</c:v>
                      </c:pt>
                      <c:pt idx="58">
                        <c:v>39051</c:v>
                      </c:pt>
                      <c:pt idx="59">
                        <c:v>39082</c:v>
                      </c:pt>
                      <c:pt idx="60">
                        <c:v>39113</c:v>
                      </c:pt>
                      <c:pt idx="61">
                        <c:v>39141</c:v>
                      </c:pt>
                      <c:pt idx="62">
                        <c:v>39172</c:v>
                      </c:pt>
                      <c:pt idx="63">
                        <c:v>39202</c:v>
                      </c:pt>
                      <c:pt idx="64">
                        <c:v>39233</c:v>
                      </c:pt>
                      <c:pt idx="65">
                        <c:v>39263</c:v>
                      </c:pt>
                      <c:pt idx="66">
                        <c:v>39294</c:v>
                      </c:pt>
                      <c:pt idx="67">
                        <c:v>39325</c:v>
                      </c:pt>
                      <c:pt idx="68">
                        <c:v>39355</c:v>
                      </c:pt>
                      <c:pt idx="69">
                        <c:v>39386</c:v>
                      </c:pt>
                      <c:pt idx="70">
                        <c:v>39416</c:v>
                      </c:pt>
                      <c:pt idx="71">
                        <c:v>39447</c:v>
                      </c:pt>
                      <c:pt idx="72">
                        <c:v>39478</c:v>
                      </c:pt>
                      <c:pt idx="73">
                        <c:v>39507</c:v>
                      </c:pt>
                      <c:pt idx="74">
                        <c:v>39538</c:v>
                      </c:pt>
                      <c:pt idx="75">
                        <c:v>39568</c:v>
                      </c:pt>
                      <c:pt idx="76">
                        <c:v>39599</c:v>
                      </c:pt>
                      <c:pt idx="77">
                        <c:v>39629</c:v>
                      </c:pt>
                      <c:pt idx="78">
                        <c:v>39660</c:v>
                      </c:pt>
                      <c:pt idx="79">
                        <c:v>39691</c:v>
                      </c:pt>
                      <c:pt idx="80">
                        <c:v>39721</c:v>
                      </c:pt>
                      <c:pt idx="81">
                        <c:v>39752</c:v>
                      </c:pt>
                      <c:pt idx="82">
                        <c:v>39782</c:v>
                      </c:pt>
                      <c:pt idx="83">
                        <c:v>39813</c:v>
                      </c:pt>
                      <c:pt idx="84">
                        <c:v>39844</c:v>
                      </c:pt>
                      <c:pt idx="85">
                        <c:v>39872</c:v>
                      </c:pt>
                      <c:pt idx="86">
                        <c:v>39903</c:v>
                      </c:pt>
                      <c:pt idx="87">
                        <c:v>39933</c:v>
                      </c:pt>
                      <c:pt idx="88">
                        <c:v>39964</c:v>
                      </c:pt>
                      <c:pt idx="89">
                        <c:v>39994</c:v>
                      </c:pt>
                      <c:pt idx="90">
                        <c:v>40025</c:v>
                      </c:pt>
                      <c:pt idx="91">
                        <c:v>40056</c:v>
                      </c:pt>
                      <c:pt idx="92">
                        <c:v>40086</c:v>
                      </c:pt>
                      <c:pt idx="93">
                        <c:v>40117</c:v>
                      </c:pt>
                      <c:pt idx="94">
                        <c:v>40147</c:v>
                      </c:pt>
                      <c:pt idx="95">
                        <c:v>40178</c:v>
                      </c:pt>
                      <c:pt idx="96">
                        <c:v>40209</c:v>
                      </c:pt>
                      <c:pt idx="97">
                        <c:v>40237</c:v>
                      </c:pt>
                      <c:pt idx="98">
                        <c:v>40268</c:v>
                      </c:pt>
                      <c:pt idx="99">
                        <c:v>40298</c:v>
                      </c:pt>
                      <c:pt idx="100">
                        <c:v>40329</c:v>
                      </c:pt>
                      <c:pt idx="101">
                        <c:v>40359</c:v>
                      </c:pt>
                      <c:pt idx="102">
                        <c:v>40390</c:v>
                      </c:pt>
                      <c:pt idx="103">
                        <c:v>40421</c:v>
                      </c:pt>
                      <c:pt idx="104">
                        <c:v>40451</c:v>
                      </c:pt>
                      <c:pt idx="105">
                        <c:v>40482</c:v>
                      </c:pt>
                      <c:pt idx="106">
                        <c:v>40512</c:v>
                      </c:pt>
                      <c:pt idx="107">
                        <c:v>40543</c:v>
                      </c:pt>
                      <c:pt idx="108">
                        <c:v>40574</c:v>
                      </c:pt>
                      <c:pt idx="109">
                        <c:v>40602</c:v>
                      </c:pt>
                      <c:pt idx="110">
                        <c:v>40633</c:v>
                      </c:pt>
                      <c:pt idx="111">
                        <c:v>40663</c:v>
                      </c:pt>
                      <c:pt idx="112">
                        <c:v>40694</c:v>
                      </c:pt>
                      <c:pt idx="113">
                        <c:v>40724</c:v>
                      </c:pt>
                      <c:pt idx="114">
                        <c:v>40755</c:v>
                      </c:pt>
                      <c:pt idx="115">
                        <c:v>40786</c:v>
                      </c:pt>
                      <c:pt idx="116">
                        <c:v>40816</c:v>
                      </c:pt>
                      <c:pt idx="117">
                        <c:v>40847</c:v>
                      </c:pt>
                      <c:pt idx="118">
                        <c:v>40877</c:v>
                      </c:pt>
                      <c:pt idx="119">
                        <c:v>40908</c:v>
                      </c:pt>
                      <c:pt idx="120">
                        <c:v>40939</c:v>
                      </c:pt>
                      <c:pt idx="121">
                        <c:v>40968</c:v>
                      </c:pt>
                      <c:pt idx="122">
                        <c:v>40999</c:v>
                      </c:pt>
                      <c:pt idx="123">
                        <c:v>41029</c:v>
                      </c:pt>
                      <c:pt idx="124">
                        <c:v>41060</c:v>
                      </c:pt>
                      <c:pt idx="125">
                        <c:v>41090</c:v>
                      </c:pt>
                      <c:pt idx="126">
                        <c:v>41121</c:v>
                      </c:pt>
                      <c:pt idx="127">
                        <c:v>41152</c:v>
                      </c:pt>
                      <c:pt idx="128">
                        <c:v>41182</c:v>
                      </c:pt>
                      <c:pt idx="129">
                        <c:v>41213</c:v>
                      </c:pt>
                      <c:pt idx="130">
                        <c:v>41243</c:v>
                      </c:pt>
                      <c:pt idx="131">
                        <c:v>41274</c:v>
                      </c:pt>
                      <c:pt idx="132">
                        <c:v>41305</c:v>
                      </c:pt>
                      <c:pt idx="133">
                        <c:v>41333</c:v>
                      </c:pt>
                      <c:pt idx="134">
                        <c:v>41364</c:v>
                      </c:pt>
                      <c:pt idx="135">
                        <c:v>41394</c:v>
                      </c:pt>
                      <c:pt idx="136">
                        <c:v>41425</c:v>
                      </c:pt>
                      <c:pt idx="137">
                        <c:v>41455</c:v>
                      </c:pt>
                      <c:pt idx="138">
                        <c:v>41486</c:v>
                      </c:pt>
                      <c:pt idx="139">
                        <c:v>41517</c:v>
                      </c:pt>
                      <c:pt idx="140">
                        <c:v>41547</c:v>
                      </c:pt>
                      <c:pt idx="141">
                        <c:v>41578</c:v>
                      </c:pt>
                      <c:pt idx="142">
                        <c:v>41608</c:v>
                      </c:pt>
                      <c:pt idx="143">
                        <c:v>41639</c:v>
                      </c:pt>
                      <c:pt idx="144">
                        <c:v>41670</c:v>
                      </c:pt>
                      <c:pt idx="145">
                        <c:v>41698</c:v>
                      </c:pt>
                      <c:pt idx="146">
                        <c:v>41729</c:v>
                      </c:pt>
                      <c:pt idx="147">
                        <c:v>41759</c:v>
                      </c:pt>
                      <c:pt idx="148">
                        <c:v>41790</c:v>
                      </c:pt>
                      <c:pt idx="149">
                        <c:v>41820</c:v>
                      </c:pt>
                      <c:pt idx="150">
                        <c:v>41851</c:v>
                      </c:pt>
                      <c:pt idx="151">
                        <c:v>41882</c:v>
                      </c:pt>
                      <c:pt idx="152">
                        <c:v>41912</c:v>
                      </c:pt>
                      <c:pt idx="153">
                        <c:v>41943</c:v>
                      </c:pt>
                      <c:pt idx="154">
                        <c:v>41973</c:v>
                      </c:pt>
                      <c:pt idx="155">
                        <c:v>42004</c:v>
                      </c:pt>
                      <c:pt idx="156">
                        <c:v>42035</c:v>
                      </c:pt>
                      <c:pt idx="157">
                        <c:v>42063</c:v>
                      </c:pt>
                      <c:pt idx="158">
                        <c:v>42094</c:v>
                      </c:pt>
                      <c:pt idx="159">
                        <c:v>42124</c:v>
                      </c:pt>
                      <c:pt idx="160">
                        <c:v>42155</c:v>
                      </c:pt>
                      <c:pt idx="161">
                        <c:v>42185</c:v>
                      </c:pt>
                      <c:pt idx="162">
                        <c:v>42216</c:v>
                      </c:pt>
                      <c:pt idx="163">
                        <c:v>42247</c:v>
                      </c:pt>
                      <c:pt idx="164">
                        <c:v>42277</c:v>
                      </c:pt>
                      <c:pt idx="165">
                        <c:v>42308</c:v>
                      </c:pt>
                      <c:pt idx="166">
                        <c:v>42338</c:v>
                      </c:pt>
                      <c:pt idx="167">
                        <c:v>42369</c:v>
                      </c:pt>
                      <c:pt idx="168">
                        <c:v>42400</c:v>
                      </c:pt>
                      <c:pt idx="169">
                        <c:v>42429</c:v>
                      </c:pt>
                      <c:pt idx="170">
                        <c:v>42460</c:v>
                      </c:pt>
                      <c:pt idx="171">
                        <c:v>42490</c:v>
                      </c:pt>
                      <c:pt idx="172">
                        <c:v>42521</c:v>
                      </c:pt>
                      <c:pt idx="173">
                        <c:v>42551</c:v>
                      </c:pt>
                      <c:pt idx="174">
                        <c:v>42582</c:v>
                      </c:pt>
                      <c:pt idx="175">
                        <c:v>42613</c:v>
                      </c:pt>
                      <c:pt idx="176">
                        <c:v>42643</c:v>
                      </c:pt>
                      <c:pt idx="177">
                        <c:v>42674</c:v>
                      </c:pt>
                      <c:pt idx="178">
                        <c:v>42704</c:v>
                      </c:pt>
                      <c:pt idx="179">
                        <c:v>42735</c:v>
                      </c:pt>
                      <c:pt idx="180">
                        <c:v>42766</c:v>
                      </c:pt>
                      <c:pt idx="181">
                        <c:v>42794</c:v>
                      </c:pt>
                      <c:pt idx="182">
                        <c:v>42825</c:v>
                      </c:pt>
                      <c:pt idx="183">
                        <c:v>42855</c:v>
                      </c:pt>
                      <c:pt idx="184">
                        <c:v>42886</c:v>
                      </c:pt>
                      <c:pt idx="185">
                        <c:v>42916</c:v>
                      </c:pt>
                      <c:pt idx="186">
                        <c:v>42947</c:v>
                      </c:pt>
                      <c:pt idx="187">
                        <c:v>42978</c:v>
                      </c:pt>
                      <c:pt idx="188">
                        <c:v>43008</c:v>
                      </c:pt>
                      <c:pt idx="189">
                        <c:v>43039</c:v>
                      </c:pt>
                      <c:pt idx="190">
                        <c:v>43069</c:v>
                      </c:pt>
                      <c:pt idx="191">
                        <c:v>43100</c:v>
                      </c:pt>
                      <c:pt idx="192">
                        <c:v>43131</c:v>
                      </c:pt>
                      <c:pt idx="193">
                        <c:v>43159</c:v>
                      </c:pt>
                      <c:pt idx="194">
                        <c:v>43190</c:v>
                      </c:pt>
                      <c:pt idx="195">
                        <c:v>43220</c:v>
                      </c:pt>
                      <c:pt idx="196">
                        <c:v>43251</c:v>
                      </c:pt>
                      <c:pt idx="197">
                        <c:v>43281</c:v>
                      </c:pt>
                      <c:pt idx="198">
                        <c:v>43312</c:v>
                      </c:pt>
                      <c:pt idx="199">
                        <c:v>43343</c:v>
                      </c:pt>
                      <c:pt idx="200">
                        <c:v>43373</c:v>
                      </c:pt>
                      <c:pt idx="201">
                        <c:v>43404</c:v>
                      </c:pt>
                      <c:pt idx="202">
                        <c:v>43434</c:v>
                      </c:pt>
                      <c:pt idx="203">
                        <c:v>43465</c:v>
                      </c:pt>
                      <c:pt idx="204">
                        <c:v>43496</c:v>
                      </c:pt>
                      <c:pt idx="205">
                        <c:v>43524</c:v>
                      </c:pt>
                      <c:pt idx="206">
                        <c:v>43555</c:v>
                      </c:pt>
                      <c:pt idx="207">
                        <c:v>43585</c:v>
                      </c:pt>
                      <c:pt idx="208">
                        <c:v>43616</c:v>
                      </c:pt>
                      <c:pt idx="209">
                        <c:v>43646</c:v>
                      </c:pt>
                      <c:pt idx="210">
                        <c:v>43677</c:v>
                      </c:pt>
                      <c:pt idx="211">
                        <c:v>43708</c:v>
                      </c:pt>
                      <c:pt idx="212">
                        <c:v>43738</c:v>
                      </c:pt>
                      <c:pt idx="213">
                        <c:v>43769</c:v>
                      </c:pt>
                      <c:pt idx="214">
                        <c:v>43799</c:v>
                      </c:pt>
                      <c:pt idx="215">
                        <c:v>43830</c:v>
                      </c:pt>
                      <c:pt idx="216">
                        <c:v>43861</c:v>
                      </c:pt>
                      <c:pt idx="217">
                        <c:v>43890</c:v>
                      </c:pt>
                      <c:pt idx="218">
                        <c:v>43921</c:v>
                      </c:pt>
                      <c:pt idx="219">
                        <c:v>43951</c:v>
                      </c:pt>
                      <c:pt idx="220">
                        <c:v>43982</c:v>
                      </c:pt>
                      <c:pt idx="221">
                        <c:v>44012</c:v>
                      </c:pt>
                      <c:pt idx="222">
                        <c:v>44043</c:v>
                      </c:pt>
                      <c:pt idx="223">
                        <c:v>44074</c:v>
                      </c:pt>
                      <c:pt idx="224">
                        <c:v>44104</c:v>
                      </c:pt>
                      <c:pt idx="225">
                        <c:v>44135</c:v>
                      </c:pt>
                      <c:pt idx="226">
                        <c:v>44165</c:v>
                      </c:pt>
                      <c:pt idx="227">
                        <c:v>44196</c:v>
                      </c:pt>
                      <c:pt idx="228">
                        <c:v>44227</c:v>
                      </c:pt>
                      <c:pt idx="229">
                        <c:v>44255</c:v>
                      </c:pt>
                      <c:pt idx="230">
                        <c:v>44286</c:v>
                      </c:pt>
                      <c:pt idx="231">
                        <c:v>44316</c:v>
                      </c:pt>
                      <c:pt idx="232">
                        <c:v>44347</c:v>
                      </c:pt>
                      <c:pt idx="233">
                        <c:v>44377</c:v>
                      </c:pt>
                      <c:pt idx="234">
                        <c:v>44408</c:v>
                      </c:pt>
                      <c:pt idx="235">
                        <c:v>44439</c:v>
                      </c:pt>
                      <c:pt idx="236">
                        <c:v>44469</c:v>
                      </c:pt>
                      <c:pt idx="237">
                        <c:v>44500</c:v>
                      </c:pt>
                      <c:pt idx="238">
                        <c:v>44530</c:v>
                      </c:pt>
                      <c:pt idx="239">
                        <c:v>44561</c:v>
                      </c:pt>
                      <c:pt idx="240">
                        <c:v>44592</c:v>
                      </c:pt>
                      <c:pt idx="241">
                        <c:v>44620</c:v>
                      </c:pt>
                      <c:pt idx="242">
                        <c:v>44651</c:v>
                      </c:pt>
                      <c:pt idx="243">
                        <c:v>44681</c:v>
                      </c:pt>
                      <c:pt idx="244">
                        <c:v>44712</c:v>
                      </c:pt>
                      <c:pt idx="245">
                        <c:v>44742</c:v>
                      </c:pt>
                      <c:pt idx="246">
                        <c:v>44773</c:v>
                      </c:pt>
                      <c:pt idx="247">
                        <c:v>44804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List1!$F$2:$F$249</c15:sqref>
                        </c15:formulaRef>
                      </c:ext>
                    </c:extLst>
                    <c:numCache>
                      <c:formatCode>General</c:formatCode>
                      <c:ptCount val="248"/>
                      <c:pt idx="0">
                        <c:v>33.230600000000003</c:v>
                      </c:pt>
                      <c:pt idx="1">
                        <c:v>20.805399999999995</c:v>
                      </c:pt>
                      <c:pt idx="2">
                        <c:v>25.106199999999983</c:v>
                      </c:pt>
                      <c:pt idx="3">
                        <c:v>29.261600000000005</c:v>
                      </c:pt>
                      <c:pt idx="4">
                        <c:v>40.696699999999986</c:v>
                      </c:pt>
                      <c:pt idx="5">
                        <c:v>31.090899999999994</c:v>
                      </c:pt>
                      <c:pt idx="6">
                        <c:v>18.869399999999995</c:v>
                      </c:pt>
                      <c:pt idx="7">
                        <c:v>9.2442000000000117</c:v>
                      </c:pt>
                      <c:pt idx="8">
                        <c:v>13.700399999999995</c:v>
                      </c:pt>
                      <c:pt idx="9">
                        <c:v>20.766999999999999</c:v>
                      </c:pt>
                      <c:pt idx="10">
                        <c:v>12.553600000000007</c:v>
                      </c:pt>
                      <c:pt idx="11">
                        <c:v>1.0235999999999768</c:v>
                      </c:pt>
                      <c:pt idx="12">
                        <c:v>-4.0339999999999998</c:v>
                      </c:pt>
                      <c:pt idx="13">
                        <c:v>6.1127999999999885</c:v>
                      </c:pt>
                      <c:pt idx="14">
                        <c:v>-3.2685</c:v>
                      </c:pt>
                      <c:pt idx="15">
                        <c:v>6.1764999999999999</c:v>
                      </c:pt>
                      <c:pt idx="16">
                        <c:v>3.8931999999999825</c:v>
                      </c:pt>
                      <c:pt idx="17">
                        <c:v>-5.2942000000000116</c:v>
                      </c:pt>
                      <c:pt idx="18">
                        <c:v>-15.1335</c:v>
                      </c:pt>
                      <c:pt idx="19">
                        <c:v>-15.936799999999989</c:v>
                      </c:pt>
                      <c:pt idx="20">
                        <c:v>-6.7387000000000112</c:v>
                      </c:pt>
                      <c:pt idx="21">
                        <c:v>-11.493</c:v>
                      </c:pt>
                      <c:pt idx="22">
                        <c:v>-6.7830000000000004</c:v>
                      </c:pt>
                      <c:pt idx="23">
                        <c:v>-12.208800000000018</c:v>
                      </c:pt>
                      <c:pt idx="24">
                        <c:v>-7.2453999999999938</c:v>
                      </c:pt>
                      <c:pt idx="25">
                        <c:v>-9.7774999999999999</c:v>
                      </c:pt>
                      <c:pt idx="26">
                        <c:v>-8.4290000000000003</c:v>
                      </c:pt>
                      <c:pt idx="27">
                        <c:v>2.2796000000000056</c:v>
                      </c:pt>
                      <c:pt idx="28">
                        <c:v>-1.2981000000000058</c:v>
                      </c:pt>
                      <c:pt idx="29">
                        <c:v>40.323</c:v>
                      </c:pt>
                      <c:pt idx="30">
                        <c:v>33.213100000000004</c:v>
                      </c:pt>
                      <c:pt idx="31">
                        <c:v>27.260299999999987</c:v>
                      </c:pt>
                      <c:pt idx="32">
                        <c:v>32.173100000000005</c:v>
                      </c:pt>
                      <c:pt idx="33">
                        <c:v>37.279000000000003</c:v>
                      </c:pt>
                      <c:pt idx="34">
                        <c:v>55.5015</c:v>
                      </c:pt>
                      <c:pt idx="35">
                        <c:v>51.278199999999984</c:v>
                      </c:pt>
                      <c:pt idx="36">
                        <c:v>47.153100000000009</c:v>
                      </c:pt>
                      <c:pt idx="37">
                        <c:v>39.517499999999998</c:v>
                      </c:pt>
                      <c:pt idx="38">
                        <c:v>51.769500000000001</c:v>
                      </c:pt>
                      <c:pt idx="39">
                        <c:v>67.208000000000027</c:v>
                      </c:pt>
                      <c:pt idx="40">
                        <c:v>60.702799999999989</c:v>
                      </c:pt>
                      <c:pt idx="41">
                        <c:v>84.746499999999997</c:v>
                      </c:pt>
                      <c:pt idx="42">
                        <c:v>80.242999999999967</c:v>
                      </c:pt>
                      <c:pt idx="43">
                        <c:v>76.543499999999966</c:v>
                      </c:pt>
                      <c:pt idx="44">
                        <c:v>100.15459999999997</c:v>
                      </c:pt>
                      <c:pt idx="45">
                        <c:v>83.151600000000002</c:v>
                      </c:pt>
                      <c:pt idx="46">
                        <c:v>92.663399999999967</c:v>
                      </c:pt>
                      <c:pt idx="47">
                        <c:v>79.444199999999981</c:v>
                      </c:pt>
                      <c:pt idx="48">
                        <c:v>94.899800000000013</c:v>
                      </c:pt>
                      <c:pt idx="49">
                        <c:v>93.285599999999974</c:v>
                      </c:pt>
                      <c:pt idx="50">
                        <c:v>100.45820000000001</c:v>
                      </c:pt>
                      <c:pt idx="51">
                        <c:v>105.9665</c:v>
                      </c:pt>
                      <c:pt idx="52">
                        <c:v>105.09959999999998</c:v>
                      </c:pt>
                      <c:pt idx="53">
                        <c:v>101.00199999999997</c:v>
                      </c:pt>
                      <c:pt idx="54">
                        <c:v>101.89140000000002</c:v>
                      </c:pt>
                      <c:pt idx="55">
                        <c:v>96.385299999999987</c:v>
                      </c:pt>
                      <c:pt idx="56">
                        <c:v>85.876500000000036</c:v>
                      </c:pt>
                      <c:pt idx="57">
                        <c:v>89.379200000000012</c:v>
                      </c:pt>
                      <c:pt idx="58">
                        <c:v>89.766499999999994</c:v>
                      </c:pt>
                      <c:pt idx="59">
                        <c:v>87.747899999999959</c:v>
                      </c:pt>
                      <c:pt idx="60">
                        <c:v>80.153000000000006</c:v>
                      </c:pt>
                      <c:pt idx="61">
                        <c:v>88.381799999999984</c:v>
                      </c:pt>
                      <c:pt idx="62">
                        <c:v>84.946700000000007</c:v>
                      </c:pt>
                      <c:pt idx="63">
                        <c:v>96.161399999999972</c:v>
                      </c:pt>
                      <c:pt idx="64">
                        <c:v>86.736000000000004</c:v>
                      </c:pt>
                      <c:pt idx="65">
                        <c:v>62.443300000000043</c:v>
                      </c:pt>
                      <c:pt idx="66">
                        <c:v>79.827299999999994</c:v>
                      </c:pt>
                      <c:pt idx="67">
                        <c:v>76.221000000000004</c:v>
                      </c:pt>
                      <c:pt idx="68">
                        <c:v>65.545299999999983</c:v>
                      </c:pt>
                      <c:pt idx="69">
                        <c:v>76.040299999999988</c:v>
                      </c:pt>
                      <c:pt idx="70">
                        <c:v>87.657499999999999</c:v>
                      </c:pt>
                      <c:pt idx="71">
                        <c:v>84.50090000000003</c:v>
                      </c:pt>
                      <c:pt idx="72">
                        <c:v>81.47790000000002</c:v>
                      </c:pt>
                      <c:pt idx="73">
                        <c:v>86.057500000000005</c:v>
                      </c:pt>
                      <c:pt idx="74">
                        <c:v>91.657100000000028</c:v>
                      </c:pt>
                      <c:pt idx="75">
                        <c:v>90.403000000000006</c:v>
                      </c:pt>
                      <c:pt idx="76">
                        <c:v>72.264700000000005</c:v>
                      </c:pt>
                      <c:pt idx="77">
                        <c:v>94.196399999999969</c:v>
                      </c:pt>
                      <c:pt idx="78">
                        <c:v>73.281999999999996</c:v>
                      </c:pt>
                      <c:pt idx="79">
                        <c:v>85.827099999999973</c:v>
                      </c:pt>
                      <c:pt idx="80">
                        <c:v>54.161799999999985</c:v>
                      </c:pt>
                      <c:pt idx="81">
                        <c:v>65.022700000000015</c:v>
                      </c:pt>
                      <c:pt idx="82">
                        <c:v>59.726400000000027</c:v>
                      </c:pt>
                      <c:pt idx="83">
                        <c:v>79.690200000000019</c:v>
                      </c:pt>
                      <c:pt idx="84">
                        <c:v>67.583999999999946</c:v>
                      </c:pt>
                      <c:pt idx="85">
                        <c:v>58.717099999999974</c:v>
                      </c:pt>
                      <c:pt idx="86">
                        <c:v>91.212700000000012</c:v>
                      </c:pt>
                      <c:pt idx="87">
                        <c:v>81.941999999999993</c:v>
                      </c:pt>
                      <c:pt idx="88">
                        <c:v>109.48399999999999</c:v>
                      </c:pt>
                      <c:pt idx="89">
                        <c:v>94.360199999999949</c:v>
                      </c:pt>
                      <c:pt idx="90">
                        <c:v>108.14679999999998</c:v>
                      </c:pt>
                      <c:pt idx="91">
                        <c:v>96.252299999999991</c:v>
                      </c:pt>
                      <c:pt idx="92">
                        <c:v>107.60569999999996</c:v>
                      </c:pt>
                      <c:pt idx="93">
                        <c:v>121.30129999999998</c:v>
                      </c:pt>
                      <c:pt idx="94">
                        <c:v>97.72849999999994</c:v>
                      </c:pt>
                      <c:pt idx="95">
                        <c:v>127.52810000000004</c:v>
                      </c:pt>
                      <c:pt idx="96">
                        <c:v>134.32149999999999</c:v>
                      </c:pt>
                      <c:pt idx="97">
                        <c:v>115.71619999999996</c:v>
                      </c:pt>
                      <c:pt idx="98">
                        <c:v>129.18210000000005</c:v>
                      </c:pt>
                      <c:pt idx="99">
                        <c:v>131.64009999999999</c:v>
                      </c:pt>
                      <c:pt idx="100">
                        <c:v>131.48190000000002</c:v>
                      </c:pt>
                      <c:pt idx="101">
                        <c:v>137.08429999999998</c:v>
                      </c:pt>
                      <c:pt idx="102">
                        <c:v>125.05790000000002</c:v>
                      </c:pt>
                      <c:pt idx="103">
                        <c:v>113.46559999999998</c:v>
                      </c:pt>
                      <c:pt idx="104">
                        <c:v>112.1525</c:v>
                      </c:pt>
                      <c:pt idx="105">
                        <c:v>127.87010000000004</c:v>
                      </c:pt>
                      <c:pt idx="106">
                        <c:v>126.51740000000002</c:v>
                      </c:pt>
                      <c:pt idx="107">
                        <c:v>172.69280000000003</c:v>
                      </c:pt>
                      <c:pt idx="108">
                        <c:v>129.09879999999993</c:v>
                      </c:pt>
                      <c:pt idx="109">
                        <c:v>121.94600000000005</c:v>
                      </c:pt>
                      <c:pt idx="110">
                        <c:v>116.34609999999998</c:v>
                      </c:pt>
                      <c:pt idx="111">
                        <c:v>111.12889999999996</c:v>
                      </c:pt>
                      <c:pt idx="112">
                        <c:v>115.10480000000004</c:v>
                      </c:pt>
                      <c:pt idx="113">
                        <c:v>101.923</c:v>
                      </c:pt>
                      <c:pt idx="114">
                        <c:v>111.44180000000004</c:v>
                      </c:pt>
                      <c:pt idx="115">
                        <c:v>106.38550000000006</c:v>
                      </c:pt>
                      <c:pt idx="116">
                        <c:v>130.96300000000005</c:v>
                      </c:pt>
                      <c:pt idx="117">
                        <c:v>148.19840000000002</c:v>
                      </c:pt>
                      <c:pt idx="118">
                        <c:v>174.04159999999999</c:v>
                      </c:pt>
                      <c:pt idx="119">
                        <c:v>170.52169999999995</c:v>
                      </c:pt>
                      <c:pt idx="120">
                        <c:v>164.19459999999998</c:v>
                      </c:pt>
                      <c:pt idx="121">
                        <c:v>147.47199999999995</c:v>
                      </c:pt>
                      <c:pt idx="122">
                        <c:v>134.01050000000001</c:v>
                      </c:pt>
                      <c:pt idx="123">
                        <c:v>136.86829999999998</c:v>
                      </c:pt>
                      <c:pt idx="124">
                        <c:v>160.45050000000006</c:v>
                      </c:pt>
                      <c:pt idx="125">
                        <c:v>185.47200000000001</c:v>
                      </c:pt>
                      <c:pt idx="126">
                        <c:v>193.75729999999999</c:v>
                      </c:pt>
                      <c:pt idx="127">
                        <c:v>169.02619999999996</c:v>
                      </c:pt>
                      <c:pt idx="128">
                        <c:v>192.03640000000001</c:v>
                      </c:pt>
                      <c:pt idx="129">
                        <c:v>202.02670000000001</c:v>
                      </c:pt>
                      <c:pt idx="130">
                        <c:v>199.81549999999999</c:v>
                      </c:pt>
                      <c:pt idx="131">
                        <c:v>201.97940000000003</c:v>
                      </c:pt>
                      <c:pt idx="132">
                        <c:v>215.00799999999995</c:v>
                      </c:pt>
                      <c:pt idx="133">
                        <c:v>219.00290000000001</c:v>
                      </c:pt>
                      <c:pt idx="134">
                        <c:v>239.16680000000005</c:v>
                      </c:pt>
                      <c:pt idx="135">
                        <c:v>223.69709999999998</c:v>
                      </c:pt>
                      <c:pt idx="136">
                        <c:v>223.52889999999996</c:v>
                      </c:pt>
                      <c:pt idx="137">
                        <c:v>215.65320000000008</c:v>
                      </c:pt>
                      <c:pt idx="138">
                        <c:v>219.33799999999999</c:v>
                      </c:pt>
                      <c:pt idx="139">
                        <c:v>215.67710000000002</c:v>
                      </c:pt>
                      <c:pt idx="140">
                        <c:v>200.19219999999996</c:v>
                      </c:pt>
                      <c:pt idx="141">
                        <c:v>211.55219999999994</c:v>
                      </c:pt>
                      <c:pt idx="142">
                        <c:v>139.42659999999998</c:v>
                      </c:pt>
                      <c:pt idx="143">
                        <c:v>161.83449999999999</c:v>
                      </c:pt>
                      <c:pt idx="144">
                        <c:v>168.55170000000007</c:v>
                      </c:pt>
                      <c:pt idx="145">
                        <c:v>142.92670000000007</c:v>
                      </c:pt>
                      <c:pt idx="146">
                        <c:v>142.76320000000007</c:v>
                      </c:pt>
                      <c:pt idx="147">
                        <c:v>134.43840000000003</c:v>
                      </c:pt>
                      <c:pt idx="148">
                        <c:v>145.62269999999995</c:v>
                      </c:pt>
                      <c:pt idx="149">
                        <c:v>108.52130000000005</c:v>
                      </c:pt>
                      <c:pt idx="150">
                        <c:v>99.313799999999929</c:v>
                      </c:pt>
                      <c:pt idx="151">
                        <c:v>104.01930000000004</c:v>
                      </c:pt>
                      <c:pt idx="152">
                        <c:v>105.51910000000009</c:v>
                      </c:pt>
                      <c:pt idx="153">
                        <c:v>117.64480000000005</c:v>
                      </c:pt>
                      <c:pt idx="154">
                        <c:v>93.973099999999974</c:v>
                      </c:pt>
                      <c:pt idx="155">
                        <c:v>140.61979999999994</c:v>
                      </c:pt>
                      <c:pt idx="156">
                        <c:v>88.994400000000027</c:v>
                      </c:pt>
                      <c:pt idx="157">
                        <c:v>103.39570000000008</c:v>
                      </c:pt>
                      <c:pt idx="158">
                        <c:v>101.85879999999993</c:v>
                      </c:pt>
                      <c:pt idx="159">
                        <c:v>112.79860000000009</c:v>
                      </c:pt>
                      <c:pt idx="160">
                        <c:v>101.82520000000007</c:v>
                      </c:pt>
                      <c:pt idx="161">
                        <c:v>102.15109999999997</c:v>
                      </c:pt>
                      <c:pt idx="162">
                        <c:v>102.2835</c:v>
                      </c:pt>
                      <c:pt idx="163">
                        <c:v>98.917800000000042</c:v>
                      </c:pt>
                      <c:pt idx="164">
                        <c:v>82.43769999999995</c:v>
                      </c:pt>
                      <c:pt idx="165">
                        <c:v>88.427600000000098</c:v>
                      </c:pt>
                      <c:pt idx="166">
                        <c:v>115.29780000000005</c:v>
                      </c:pt>
                      <c:pt idx="167">
                        <c:v>106.08940000000003</c:v>
                      </c:pt>
                      <c:pt idx="168">
                        <c:v>82.972499999999997</c:v>
                      </c:pt>
                      <c:pt idx="169">
                        <c:v>78.840900000000019</c:v>
                      </c:pt>
                      <c:pt idx="170">
                        <c:v>86.896599999999978</c:v>
                      </c:pt>
                      <c:pt idx="171">
                        <c:v>85.299000000000007</c:v>
                      </c:pt>
                      <c:pt idx="172">
                        <c:v>71.429199999999952</c:v>
                      </c:pt>
                      <c:pt idx="173">
                        <c:v>63.804900000000025</c:v>
                      </c:pt>
                      <c:pt idx="174">
                        <c:v>62.990699999999954</c:v>
                      </c:pt>
                      <c:pt idx="175">
                        <c:v>76.129599999999982</c:v>
                      </c:pt>
                      <c:pt idx="176">
                        <c:v>48.814599999999977</c:v>
                      </c:pt>
                      <c:pt idx="177">
                        <c:v>37.937699999999957</c:v>
                      </c:pt>
                      <c:pt idx="178">
                        <c:v>25.745899999999907</c:v>
                      </c:pt>
                      <c:pt idx="179">
                        <c:v>49.354500000000002</c:v>
                      </c:pt>
                      <c:pt idx="180">
                        <c:v>-64.740499999999997</c:v>
                      </c:pt>
                      <c:pt idx="181">
                        <c:v>-115.79690000000002</c:v>
                      </c:pt>
                      <c:pt idx="182">
                        <c:v>-162.66919999999996</c:v>
                      </c:pt>
                      <c:pt idx="183">
                        <c:v>-191.18139999999991</c:v>
                      </c:pt>
                      <c:pt idx="184">
                        <c:v>-196.1228999999999</c:v>
                      </c:pt>
                      <c:pt idx="185">
                        <c:v>-211.6161000000001</c:v>
                      </c:pt>
                      <c:pt idx="186">
                        <c:v>-179.55760000000009</c:v>
                      </c:pt>
                      <c:pt idx="187">
                        <c:v>-229.30820000000006</c:v>
                      </c:pt>
                      <c:pt idx="188">
                        <c:v>-285.07320000000004</c:v>
                      </c:pt>
                      <c:pt idx="189">
                        <c:v>-281.94160000000011</c:v>
                      </c:pt>
                      <c:pt idx="190">
                        <c:v>-297.34220000000005</c:v>
                      </c:pt>
                      <c:pt idx="191">
                        <c:v>-192.76090000000002</c:v>
                      </c:pt>
                      <c:pt idx="192">
                        <c:v>-317.46230000000003</c:v>
                      </c:pt>
                      <c:pt idx="193">
                        <c:v>-352.42729999999995</c:v>
                      </c:pt>
                      <c:pt idx="194">
                        <c:v>-386.78780000000006</c:v>
                      </c:pt>
                      <c:pt idx="195">
                        <c:v>-399.78199999999998</c:v>
                      </c:pt>
                      <c:pt idx="196">
                        <c:v>-401.00059999999985</c:v>
                      </c:pt>
                      <c:pt idx="197">
                        <c:v>-418.38940000000014</c:v>
                      </c:pt>
                      <c:pt idx="198">
                        <c:v>-411.6613999999999</c:v>
                      </c:pt>
                      <c:pt idx="199">
                        <c:v>-460.43330000000003</c:v>
                      </c:pt>
                      <c:pt idx="200">
                        <c:v>-479.93189999999993</c:v>
                      </c:pt>
                      <c:pt idx="201">
                        <c:v>-460.78409999999997</c:v>
                      </c:pt>
                      <c:pt idx="202">
                        <c:v>-395.4024</c:v>
                      </c:pt>
                      <c:pt idx="203">
                        <c:v>-337.3984999999999</c:v>
                      </c:pt>
                      <c:pt idx="204">
                        <c:v>-469.10449999999997</c:v>
                      </c:pt>
                      <c:pt idx="205">
                        <c:v>-419.04390000000001</c:v>
                      </c:pt>
                      <c:pt idx="206">
                        <c:v>-382.89090000000016</c:v>
                      </c:pt>
                      <c:pt idx="207">
                        <c:v>-422.15869999999995</c:v>
                      </c:pt>
                      <c:pt idx="208">
                        <c:v>-402.71969999999993</c:v>
                      </c:pt>
                      <c:pt idx="209">
                        <c:v>-389.61509999999987</c:v>
                      </c:pt>
                      <c:pt idx="210">
                        <c:v>-429.36910000000012</c:v>
                      </c:pt>
                      <c:pt idx="211">
                        <c:v>-420.03019999999998</c:v>
                      </c:pt>
                      <c:pt idx="212">
                        <c:v>-374.91249999999991</c:v>
                      </c:pt>
                      <c:pt idx="213">
                        <c:v>-385.48740000000015</c:v>
                      </c:pt>
                      <c:pt idx="214">
                        <c:v>-427.36710000000011</c:v>
                      </c:pt>
                      <c:pt idx="215">
                        <c:v>-308.09229999999991</c:v>
                      </c:pt>
                      <c:pt idx="216">
                        <c:v>-418.5129</c:v>
                      </c:pt>
                      <c:pt idx="217">
                        <c:v>-408.88919999999996</c:v>
                      </c:pt>
                      <c:pt idx="218">
                        <c:v>-289.81090000000012</c:v>
                      </c:pt>
                      <c:pt idx="219">
                        <c:v>-265.74599999999998</c:v>
                      </c:pt>
                      <c:pt idx="220">
                        <c:v>-216.30980000000005</c:v>
                      </c:pt>
                      <c:pt idx="221">
                        <c:v>-185.23880000000005</c:v>
                      </c:pt>
                      <c:pt idx="222">
                        <c:v>-243.41980000000004</c:v>
                      </c:pt>
                      <c:pt idx="223">
                        <c:v>-199.73099999999988</c:v>
                      </c:pt>
                      <c:pt idx="224">
                        <c:v>-166.01710000000008</c:v>
                      </c:pt>
                      <c:pt idx="225">
                        <c:v>-177.9113999999999</c:v>
                      </c:pt>
                      <c:pt idx="226">
                        <c:v>-233.56899999999999</c:v>
                      </c:pt>
                      <c:pt idx="227">
                        <c:v>-234.47369999999995</c:v>
                      </c:pt>
                      <c:pt idx="228">
                        <c:v>-261.84969999999993</c:v>
                      </c:pt>
                      <c:pt idx="229">
                        <c:v>-292.27699999999999</c:v>
                      </c:pt>
                      <c:pt idx="230">
                        <c:v>-203.86790000000002</c:v>
                      </c:pt>
                      <c:pt idx="231">
                        <c:v>-243.26619999999994</c:v>
                      </c:pt>
                      <c:pt idx="232">
                        <c:v>-297.30649999999986</c:v>
                      </c:pt>
                      <c:pt idx="233">
                        <c:v>-297.91180000000003</c:v>
                      </c:pt>
                      <c:pt idx="234">
                        <c:v>-243.65340000000003</c:v>
                      </c:pt>
                      <c:pt idx="235">
                        <c:v>-260.77329999999995</c:v>
                      </c:pt>
                      <c:pt idx="236">
                        <c:v>-247.96230000000006</c:v>
                      </c:pt>
                      <c:pt idx="237">
                        <c:v>-235.21320000000006</c:v>
                      </c:pt>
                      <c:pt idx="238">
                        <c:v>-132.75580000000005</c:v>
                      </c:pt>
                      <c:pt idx="239">
                        <c:v>-88.149399999999901</c:v>
                      </c:pt>
                      <c:pt idx="240">
                        <c:v>-371.47199999999987</c:v>
                      </c:pt>
                      <c:pt idx="241">
                        <c:v>-370.36060000000009</c:v>
                      </c:pt>
                      <c:pt idx="242">
                        <c:v>-302.46390000000014</c:v>
                      </c:pt>
                      <c:pt idx="243">
                        <c:v>-372.09439999999989</c:v>
                      </c:pt>
                      <c:pt idx="244">
                        <c:v>-273.96789999999993</c:v>
                      </c:pt>
                      <c:pt idx="245">
                        <c:v>-139.85110000000009</c:v>
                      </c:pt>
                      <c:pt idx="246">
                        <c:v>-18.043300000000048</c:v>
                      </c:pt>
                      <c:pt idx="247">
                        <c:v>18.533199999999955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E932-44DC-82E3-BE09A8CCB864}"/>
                  </c:ext>
                </c:extLst>
              </c15:ser>
            </c15:filteredLineSeries>
          </c:ext>
        </c:extLst>
      </c:lineChart>
      <c:catAx>
        <c:axId val="130760980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08257168"/>
        <c:crosses val="autoZero"/>
        <c:auto val="0"/>
        <c:lblAlgn val="ctr"/>
        <c:lblOffset val="100"/>
        <c:noMultiLvlLbl val="0"/>
      </c:catAx>
      <c:valAx>
        <c:axId val="150825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0760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0.98186</cdr:x>
      <cdr:y>0.48013</cdr:y>
    </cdr:from>
    <cdr:to>
      <cdr:x>0.98186</cdr:x>
      <cdr:y>0.69583</cdr:y>
    </cdr:to>
    <cdr:cxnSp macro="">
      <cdr:nvCxnSpPr>
        <cdr:cNvPr id="3" name="Přímá spojnice se šipkou 2">
          <a:extLst xmlns:a="http://schemas.openxmlformats.org/drawingml/2006/main">
            <a:ext uri="{FF2B5EF4-FFF2-40B4-BE49-F238E27FC236}">
              <a16:creationId xmlns:a16="http://schemas.microsoft.com/office/drawing/2014/main" id="{9FADC779-4510-41CE-87AA-6C8AB356B368}"/>
            </a:ext>
          </a:extLst>
        </cdr:cNvPr>
        <cdr:cNvCxnSpPr/>
      </cdr:nvCxnSpPr>
      <cdr:spPr>
        <a:xfrm xmlns:a="http://schemas.openxmlformats.org/drawingml/2006/main">
          <a:off x="9470004" y="2194560"/>
          <a:ext cx="0" cy="985962"/>
        </a:xfrm>
        <a:prstGeom xmlns:a="http://schemas.openxmlformats.org/drawingml/2006/main" prst="straightConnector1">
          <a:avLst/>
        </a:prstGeom>
        <a:ln xmlns:a="http://schemas.openxmlformats.org/drawingml/2006/main" w="28575"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0.72759</cdr:x>
      <cdr:y>0.02266</cdr:y>
    </cdr:from>
    <cdr:to>
      <cdr:x>0.97188</cdr:x>
      <cdr:y>0.17615</cdr:y>
    </cdr:to>
    <cdr:sp macro="" textlink="">
      <cdr:nvSpPr>
        <cdr:cNvPr id="2" name="TextovéPole 1">
          <a:extLst xmlns:a="http://schemas.openxmlformats.org/drawingml/2006/main">
            <a:ext uri="{FF2B5EF4-FFF2-40B4-BE49-F238E27FC236}">
              <a16:creationId xmlns:a16="http://schemas.microsoft.com/office/drawing/2014/main" id="{38064065-0CB2-4A53-AA51-FB741BE6A275}"/>
            </a:ext>
          </a:extLst>
        </cdr:cNvPr>
        <cdr:cNvSpPr txBox="1"/>
      </cdr:nvSpPr>
      <cdr:spPr>
        <a:xfrm xmlns:a="http://schemas.openxmlformats.org/drawingml/2006/main">
          <a:off x="6583678" y="98590"/>
          <a:ext cx="2210463" cy="667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800" b="1" dirty="0"/>
            <a:t>OB uzavírají krátkou </a:t>
          </a:r>
        </a:p>
        <a:p xmlns:a="http://schemas.openxmlformats.org/drawingml/2006/main">
          <a:r>
            <a:rPr lang="cs-CZ" sz="1800" b="1" dirty="0"/>
            <a:t>devizovou pozici</a:t>
          </a:r>
        </a:p>
      </cdr:txBody>
    </cdr:sp>
  </cdr:relSizeAnchor>
  <cdr:relSizeAnchor xmlns:cdr="http://schemas.openxmlformats.org/drawingml/2006/chartDrawing">
    <cdr:from>
      <cdr:x>0.84974</cdr:x>
      <cdr:y>0.19077</cdr:y>
    </cdr:from>
    <cdr:to>
      <cdr:x>0.96397</cdr:x>
      <cdr:y>0.31686</cdr:y>
    </cdr:to>
    <cdr:cxnSp macro="">
      <cdr:nvCxnSpPr>
        <cdr:cNvPr id="4" name="Přímá spojnice se šipkou 3">
          <a:extLst xmlns:a="http://schemas.openxmlformats.org/drawingml/2006/main">
            <a:ext uri="{FF2B5EF4-FFF2-40B4-BE49-F238E27FC236}">
              <a16:creationId xmlns:a16="http://schemas.microsoft.com/office/drawing/2014/main" id="{9CFC535F-93BE-4E65-A795-F2055A01B1A8}"/>
            </a:ext>
          </a:extLst>
        </cdr:cNvPr>
        <cdr:cNvCxnSpPr/>
      </cdr:nvCxnSpPr>
      <cdr:spPr>
        <a:xfrm xmlns:a="http://schemas.openxmlformats.org/drawingml/2006/main">
          <a:off x="7688911" y="830111"/>
          <a:ext cx="1033670" cy="548640"/>
        </a:xfrm>
        <a:prstGeom xmlns:a="http://schemas.openxmlformats.org/drawingml/2006/main" prst="straightConnector1">
          <a:avLst/>
        </a:prstGeom>
        <a:ln xmlns:a="http://schemas.openxmlformats.org/drawingml/2006/main" w="38100"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978EC0-0B5E-4999-B29A-E73FC35F3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381805-B987-4C7D-9930-BCC1B3D32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755654-7ADB-44D5-B44F-883C4013B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0389-F1C9-4A89-92DD-CCBBC616F05A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9995DC-EB13-4EDE-BD41-3E6D0D25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E857A8-6896-4F28-94A5-CA70FC34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A22A-29E5-4B51-824D-3B856AC9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13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949DB-D999-4C44-89FE-9EEF90F6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CFE0A9E-6E5C-4AB1-AD9B-F53D71639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8B858D-2771-44E5-93C8-EDB5AFC89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0389-F1C9-4A89-92DD-CCBBC616F05A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802A70-E405-4C95-9FE1-E8BBCD28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EEBFF2-4541-475A-AA2B-ECE1E48C7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A22A-29E5-4B51-824D-3B856AC9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8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21F94CC-568F-446C-B4CA-71486E653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498E39B-3127-4CF9-B486-9079359C6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9DD5EA-B58B-4FE3-85A8-A32534CC0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0389-F1C9-4A89-92DD-CCBBC616F05A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3C3764-A7B4-4514-892C-3AFE1FDE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9D87EA-7E54-4050-A58F-33A4F903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A22A-29E5-4B51-824D-3B856AC9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03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110CB-500D-481F-960B-93DFC6C1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318EAD-905A-4DBE-9C83-FE8357672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4E6328-04F9-4DA4-80DF-07B86DE14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0389-F1C9-4A89-92DD-CCBBC616F05A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80A7DF-C653-4E6D-B284-AEC81A37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C9C003-837D-4CC0-B012-AFB0F4FF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A22A-29E5-4B51-824D-3B856AC9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85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2CE1A3-1140-44F0-AC5A-9FF8BE84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0268127-05F4-405E-9B8C-085E74DD7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8758CC-5125-495E-8A99-D3251219F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0389-F1C9-4A89-92DD-CCBBC616F05A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75BEA1-CD42-4393-9E08-F8985604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9526CC-C338-4299-AA31-0840806ED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A22A-29E5-4B51-824D-3B856AC9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7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EEDFBE-6ACA-443A-B67D-5DF621FAB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82DD6D-B875-4840-975A-2DBA666C67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B05D951-3142-496B-93AA-7DE63B297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CF174F-49F2-493E-85AC-6FBEE4009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0389-F1C9-4A89-92DD-CCBBC616F05A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485CFA-7231-421E-A60C-3CC1940AC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4F42CD-FD17-47A6-A0C0-9738D3B1E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A22A-29E5-4B51-824D-3B856AC9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14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16DB3-A058-4894-8126-890406C08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B2B14DE-B7AC-4827-8E35-6F0CB3D99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3D43793-ADE3-41A1-B2D9-E4BF25FDB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5A96EC5-C4DD-4EC9-9ACC-37717D6CD9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E286569-1973-4545-A154-91E9EC41C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04B8E8-086B-470C-BDF4-426F604B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0389-F1C9-4A89-92DD-CCBBC616F05A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40D5CE8-3FCA-49CD-9D2A-21E54012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FFD1331-2047-435A-9C9C-F03A1A7C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A22A-29E5-4B51-824D-3B856AC9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28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71F88-4E7B-4552-8EF2-32ABE1C25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413EDDD-EC8D-4B6E-B4A3-4E956D79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0389-F1C9-4A89-92DD-CCBBC616F05A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6F4CC9-3B37-4F3B-91F9-2A4AE91E4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320F4F-76DC-4B80-B2A4-73CFBC6D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A22A-29E5-4B51-824D-3B856AC9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7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F59740B-6E95-4E52-8685-E5B04D66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0389-F1C9-4A89-92DD-CCBBC616F05A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A967D1E-6972-4D97-B793-1D54ACA27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71DD55-43E5-45D4-BEE1-E85285C0A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A22A-29E5-4B51-824D-3B856AC9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62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75E49-C103-4FB0-88C0-D934891D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8A92CF-25F2-49E9-9305-AA5A4F9D9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5F5945F-67D4-4D96-9229-E68526E70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32C0E6-3532-4757-9AB2-FFA3A85B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0389-F1C9-4A89-92DD-CCBBC616F05A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99BF86-D1EA-4B8D-8B46-926D24A2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0D4DC9-1965-4317-9E4C-6AA45CB07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A22A-29E5-4B51-824D-3B856AC9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04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332F6-37EA-48FB-90E3-D012DE0D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FA924AE-E6DB-466C-B8DD-73A2DCCCB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5825204-6058-4E68-BC2A-6966C6474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110E03-3B45-4084-871F-5041D268C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0389-F1C9-4A89-92DD-CCBBC616F05A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45392B-BA50-4313-9CE0-F95108DA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73DD69-F106-46DA-ACCA-D338C7A72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A22A-29E5-4B51-824D-3B856AC9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95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E89F3F4-BDB1-4558-AE38-97A84F231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441040-8F04-4776-B4BF-77A2A5BCA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156750-02FA-4631-BF35-761B7DE219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D0389-F1C9-4A89-92DD-CCBBC616F05A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704A9B-55FA-4D0E-8592-2A6B3294D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BA89B0-7D3A-4D15-8A54-490B57BB1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2A22A-29E5-4B51-824D-3B856AC9B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79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99CEB-5D54-4001-9369-8467A0996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7611" y="1073330"/>
            <a:ext cx="9144000" cy="2266218"/>
          </a:xfrm>
        </p:spPr>
        <p:txBody>
          <a:bodyPr>
            <a:normAutofit/>
          </a:bodyPr>
          <a:lstStyle/>
          <a:p>
            <a:r>
              <a:rPr lang="cs-CZ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Dlouhá devizová pozice centrální banky jako příčina přebytku bankovní likvidity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584E32-9727-478E-A757-AD2EB02132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9075"/>
            <a:ext cx="9144000" cy="476981"/>
          </a:xfrm>
        </p:spPr>
        <p:txBody>
          <a:bodyPr/>
          <a:lstStyle/>
          <a:p>
            <a:r>
              <a:rPr lang="cs-CZ" dirty="0"/>
              <a:t>Martin Mandel (VŠE v Praze, katedra měnové teorie politiky)</a:t>
            </a:r>
          </a:p>
        </p:txBody>
      </p:sp>
    </p:spTree>
    <p:extLst>
      <p:ext uri="{BB962C8B-B14F-4D97-AF65-F5344CB8AC3E}">
        <p14:creationId xmlns:p14="http://schemas.microsoft.com/office/powerpoint/2010/main" val="816067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8A651F-2A0F-4FAE-BDB9-4F2D31F7F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6542"/>
          </a:xfrm>
        </p:spPr>
        <p:txBody>
          <a:bodyPr>
            <a:normAutofit/>
          </a:bodyPr>
          <a:lstStyle/>
          <a:p>
            <a:r>
              <a:rPr lang="cs-CZ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Problémové dopady nadměrné bankovní likvidity v kombinaci s dlouhou devizovou </a:t>
            </a:r>
            <a:r>
              <a:rPr lang="cs-CZ" sz="3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pozicí ČNB</a:t>
            </a:r>
            <a:endParaRPr lang="cs-CZ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43446-3DA1-482E-9712-A56B7C22D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8666"/>
            <a:ext cx="9077077" cy="4884207"/>
          </a:xfrm>
        </p:spPr>
        <p:txBody>
          <a:bodyPr>
            <a:normAutofit fontScale="40000" lnSpcReduction="20000"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Zvýšení tržních a kreditních rizik centrální banky</a:t>
            </a:r>
          </a:p>
          <a:p>
            <a:pPr marL="0" indent="0">
              <a:buNone/>
            </a:pP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Významné redistribuční důchodové efekty 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růst úrokových sazeb na straně pasiv ČNB je spojen se „subvencováním“ OB (realizovaná ztráta ČNB)</a:t>
            </a:r>
          </a:p>
          <a:p>
            <a:pPr>
              <a:buFontTx/>
              <a:buChar char="-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posilování domácí měny vede k zisku protistran na úkor ČNB</a:t>
            </a:r>
          </a:p>
          <a:p>
            <a:pPr marL="0" indent="0">
              <a:buNone/>
            </a:pP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Dopady na účinnost měnové politiky </a:t>
            </a:r>
          </a:p>
          <a:p>
            <a:pPr>
              <a:buFontTx/>
              <a:buChar char="-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úroková ztráta ČNB při restriktivní politice má emisní účinky (M2 i  likvidita OB u ČNB)</a:t>
            </a:r>
          </a:p>
          <a:p>
            <a:pPr>
              <a:buFontTx/>
              <a:buChar char="-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deficity státního rozpočtu mohou být snadno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monetizovány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prostřednictvím OB </a:t>
            </a:r>
          </a:p>
          <a:p>
            <a:pPr marL="0" indent="0">
              <a:buNone/>
            </a:pP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Deformace bankovního podnikání</a:t>
            </a:r>
          </a:p>
          <a:p>
            <a:pPr>
              <a:buFontTx/>
              <a:buChar char="-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úročená likvidita OB u ČNB tvoří 26,7 % bilančních aktiv OB (8/2022)</a:t>
            </a:r>
          </a:p>
          <a:p>
            <a:pPr marL="0" indent="0">
              <a:buNone/>
            </a:pP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Vliv na bilanci prvotních důchodů v platební bilanci</a:t>
            </a:r>
          </a:p>
          <a:p>
            <a:pPr>
              <a:buFontTx/>
              <a:buChar char="-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 poboček zahraničních bank a bank s rozhodující zahraniční účastí, tj. 76 %</a:t>
            </a:r>
          </a:p>
          <a:p>
            <a:pPr>
              <a:buFontTx/>
              <a:buChar char="-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nerozdělený zisk a dividendy vytváří deficitní tlak na běžný účet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411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ulka 14">
            <a:extLst>
              <a:ext uri="{FF2B5EF4-FFF2-40B4-BE49-F238E27FC236}">
                <a16:creationId xmlns:a16="http://schemas.microsoft.com/office/drawing/2014/main" id="{D2BB6BB3-9A92-44BC-BEEE-8A2278081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019937"/>
              </p:ext>
            </p:extLst>
          </p:nvPr>
        </p:nvGraphicFramePr>
        <p:xfrm>
          <a:off x="5688937" y="992132"/>
          <a:ext cx="5180501" cy="4595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46">
                  <a:extLst>
                    <a:ext uri="{9D8B030D-6E8A-4147-A177-3AD203B41FA5}">
                      <a16:colId xmlns:a16="http://schemas.microsoft.com/office/drawing/2014/main" val="824974360"/>
                    </a:ext>
                  </a:extLst>
                </a:gridCol>
                <a:gridCol w="807351">
                  <a:extLst>
                    <a:ext uri="{9D8B030D-6E8A-4147-A177-3AD203B41FA5}">
                      <a16:colId xmlns:a16="http://schemas.microsoft.com/office/drawing/2014/main" val="1175767383"/>
                    </a:ext>
                  </a:extLst>
                </a:gridCol>
                <a:gridCol w="807351">
                  <a:extLst>
                    <a:ext uri="{9D8B030D-6E8A-4147-A177-3AD203B41FA5}">
                      <a16:colId xmlns:a16="http://schemas.microsoft.com/office/drawing/2014/main" val="817091570"/>
                    </a:ext>
                  </a:extLst>
                </a:gridCol>
                <a:gridCol w="807351">
                  <a:extLst>
                    <a:ext uri="{9D8B030D-6E8A-4147-A177-3AD203B41FA5}">
                      <a16:colId xmlns:a16="http://schemas.microsoft.com/office/drawing/2014/main" val="2247892204"/>
                    </a:ext>
                  </a:extLst>
                </a:gridCol>
                <a:gridCol w="807351">
                  <a:extLst>
                    <a:ext uri="{9D8B030D-6E8A-4147-A177-3AD203B41FA5}">
                      <a16:colId xmlns:a16="http://schemas.microsoft.com/office/drawing/2014/main" val="2154628735"/>
                    </a:ext>
                  </a:extLst>
                </a:gridCol>
                <a:gridCol w="807351">
                  <a:extLst>
                    <a:ext uri="{9D8B030D-6E8A-4147-A177-3AD203B41FA5}">
                      <a16:colId xmlns:a16="http://schemas.microsoft.com/office/drawing/2014/main" val="4156197262"/>
                    </a:ext>
                  </a:extLst>
                </a:gridCol>
              </a:tblGrid>
              <a:tr h="6570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(změny v mld. Kč)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Aktiva celkem</a:t>
                      </a:r>
                    </a:p>
                    <a:p>
                      <a:pPr algn="ctr" fontAlgn="ctr"/>
                      <a:endParaRPr lang="cs-CZ" sz="1100" b="1" u="none" strike="noStrike" dirty="0">
                        <a:effectLst/>
                      </a:endParaRPr>
                    </a:p>
                    <a:p>
                      <a:pPr algn="ctr" fontAlgn="ctr"/>
                      <a:endParaRPr lang="cs-CZ" sz="1100" b="1" u="none" strike="noStrike" dirty="0">
                        <a:effectLst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Úvěry klientům</a:t>
                      </a:r>
                    </a:p>
                    <a:p>
                      <a:pPr algn="ctr" fontAlgn="ctr"/>
                      <a:endParaRPr lang="cs-CZ" sz="1100" b="1" u="none" strike="noStrike" dirty="0">
                        <a:effectLst/>
                      </a:endParaRPr>
                    </a:p>
                    <a:p>
                      <a:pPr algn="ctr" fontAlgn="ctr"/>
                      <a:endParaRPr lang="cs-CZ" sz="1100" b="1" u="none" strike="noStrike" dirty="0">
                        <a:effectLst/>
                      </a:endParaRPr>
                    </a:p>
                    <a:p>
                      <a:pPr algn="ctr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Vklady a úvěry u ČNB</a:t>
                      </a:r>
                    </a:p>
                    <a:p>
                      <a:pPr algn="ctr" fontAlgn="ctr"/>
                      <a:endParaRPr lang="pl-PL" sz="1100" b="1" u="none" strike="noStrike" dirty="0">
                        <a:effectLst/>
                      </a:endParaRPr>
                    </a:p>
                    <a:p>
                      <a:pPr algn="ctr" fontAlgn="ctr"/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Dluhové cenné papíry</a:t>
                      </a:r>
                    </a:p>
                    <a:p>
                      <a:pPr algn="ctr" fontAlgn="ctr"/>
                      <a:endParaRPr lang="cs-CZ" sz="1100" b="1" u="none" strike="noStrike" dirty="0">
                        <a:effectLst/>
                      </a:endParaRPr>
                    </a:p>
                    <a:p>
                      <a:pPr algn="ctr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Akcie, majetkové účasti a stálá aktiva</a:t>
                      </a:r>
                    </a:p>
                    <a:p>
                      <a:pPr algn="ctr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53453896"/>
                  </a:ext>
                </a:extLst>
              </a:tr>
              <a:tr h="2778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31.12.2010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110,8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72,7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13,0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17,9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542929"/>
                  </a:ext>
                </a:extLst>
              </a:tr>
              <a:tr h="2778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31.12.2011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280,0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129,6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-5,3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85,9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10,5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50285159"/>
                  </a:ext>
                </a:extLst>
              </a:tr>
              <a:tr h="2778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31.12.2012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168,8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55,7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-5,8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130,8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4,0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79107826"/>
                  </a:ext>
                </a:extLst>
              </a:tr>
              <a:tr h="2778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31.12.2013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422,0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154,3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278,3</a:t>
                      </a:r>
                      <a:endParaRPr lang="cs-CZ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-8,0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4468274"/>
                  </a:ext>
                </a:extLst>
              </a:tr>
              <a:tr h="2778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31.12.2014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187,3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120,6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27,5</a:t>
                      </a:r>
                      <a:endParaRPr lang="cs-CZ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82,5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13,7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6390612"/>
                  </a:ext>
                </a:extLst>
              </a:tr>
              <a:tr h="2778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31.12.2015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161,7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147,5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186,1</a:t>
                      </a:r>
                      <a:endParaRPr lang="cs-CZ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-51,3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9,0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3111118"/>
                  </a:ext>
                </a:extLst>
              </a:tr>
              <a:tr h="2778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31.12.2016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469,8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168,0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405,0</a:t>
                      </a:r>
                      <a:endParaRPr lang="cs-CZ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-78,7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-4,1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14881083"/>
                  </a:ext>
                </a:extLst>
              </a:tr>
              <a:tr h="2778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31.12.2017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1045,1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135,1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1013,0</a:t>
                      </a:r>
                      <a:endParaRPr lang="cs-CZ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-128,8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5,5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51011419"/>
                  </a:ext>
                </a:extLst>
              </a:tr>
              <a:tr h="2778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31.12.2018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264,9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220,9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7,1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34,6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8,7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21314954"/>
                  </a:ext>
                </a:extLst>
              </a:tr>
              <a:tr h="2778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31.12.2019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294,2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144,1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105,1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12,0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42,6</a:t>
                      </a:r>
                      <a:endParaRPr lang="cs-CZ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26622707"/>
                  </a:ext>
                </a:extLst>
              </a:tr>
              <a:tr h="2778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31.12.2020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394,4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145,1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-113,2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300,6</a:t>
                      </a:r>
                      <a:endParaRPr lang="cs-CZ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18,1</a:t>
                      </a:r>
                      <a:endParaRPr lang="cs-CZ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40701520"/>
                  </a:ext>
                </a:extLst>
              </a:tr>
              <a:tr h="2778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31.12.2021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585,3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252,2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42,1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205,4</a:t>
                      </a:r>
                      <a:endParaRPr lang="cs-CZ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21,7</a:t>
                      </a:r>
                      <a:endParaRPr lang="cs-CZ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3708564"/>
                  </a:ext>
                </a:extLst>
              </a:tr>
              <a:tr h="2778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31.08.2022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248,1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-337,1</a:t>
                      </a:r>
                      <a:endParaRPr lang="cs-CZ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192,2</a:t>
                      </a:r>
                      <a:endParaRPr lang="cs-CZ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51542707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E8E3C3B6-B092-4E8F-BE60-F2EB9656660B}"/>
              </a:ext>
            </a:extLst>
          </p:cNvPr>
          <p:cNvSpPr txBox="1"/>
          <p:nvPr/>
        </p:nvSpPr>
        <p:spPr>
          <a:xfrm>
            <a:off x="1597347" y="219456"/>
            <a:ext cx="9272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 struktury aktiv sektoru obchodních bank (mld. Kč)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3EF2263-CD6A-41FD-9FAE-C807084D74B2}"/>
              </a:ext>
            </a:extLst>
          </p:cNvPr>
          <p:cNvSpPr txBox="1"/>
          <p:nvPr/>
        </p:nvSpPr>
        <p:spPr>
          <a:xfrm>
            <a:off x="405769" y="6125465"/>
            <a:ext cx="9107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ARAD ČNB, 9/2022  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31. 8. 2022 – hodnoty za posledních 12 měsíců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(Δ, mld. Kč)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47B6A795-F57D-48EC-B63E-CA0C8A1D8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953599"/>
              </p:ext>
            </p:extLst>
          </p:nvPr>
        </p:nvGraphicFramePr>
        <p:xfrm>
          <a:off x="629479" y="992132"/>
          <a:ext cx="4572000" cy="4595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7905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0E80B-2CFD-40C0-9BD2-2160F7838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Přebytek bankovní likvidity a monetizace deficitu státního rozpočtu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314CA3-6983-474E-9246-7B96878E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Volná likvidita OB při nízkých sazbách PMR umožňuje téměř neomezený nákup státních dluhopisů ze strany OB.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roku 2020 se emisní účinek dle měnového přehledu pohybuje od 300 k 200 mld. Kč.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Tj. více než 50 % přijatelného neinflačního ročního přírůstku M2.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Problémem je, že významně rostou i úvěry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rezidentům, avšak zejména v podobě eurových úvěrů.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139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AC4E1-419A-4F8D-AB50-E3EA60DCE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243" y="268869"/>
            <a:ext cx="9875520" cy="1325563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Čistý úrokový výnos sektoru OB a vliv úrokové politiky ČNB (mld. Kč, ke konci roku, resp. k 30. 6. 2022)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E9E9E4B-679A-4A0A-AC37-9E2AE6E57FB9}"/>
              </a:ext>
            </a:extLst>
          </p:cNvPr>
          <p:cNvSpPr txBox="1"/>
          <p:nvPr/>
        </p:nvSpPr>
        <p:spPr>
          <a:xfrm>
            <a:off x="1092200" y="6219799"/>
            <a:ext cx="8532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Z hlediska porovnatelnosti je nutno údaje k 30. 6. 2022 upravit na roční predikci.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B918892-B1FC-4B32-B1AB-3DBA02EA9E6A}"/>
              </a:ext>
            </a:extLst>
          </p:cNvPr>
          <p:cNvSpPr txBox="1"/>
          <p:nvPr/>
        </p:nvSpPr>
        <p:spPr>
          <a:xfrm>
            <a:off x="1092200" y="5850467"/>
            <a:ext cx="27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ARAD ČNB, 9/2022.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6FE112FB-D0FD-4EF3-AE78-38563C1458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095547"/>
              </p:ext>
            </p:extLst>
          </p:nvPr>
        </p:nvGraphicFramePr>
        <p:xfrm>
          <a:off x="838200" y="1825625"/>
          <a:ext cx="10515600" cy="3906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4442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DCFD8-D1A9-4EBB-A27E-F9FDA186F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767" y="328549"/>
            <a:ext cx="9748299" cy="1006475"/>
          </a:xfrm>
        </p:spPr>
        <p:txBody>
          <a:bodyPr>
            <a:normAutofit/>
          </a:bodyPr>
          <a:lstStyle/>
          <a:p>
            <a:r>
              <a:rPr lang="cs-CZ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Monetární dopady </a:t>
            </a:r>
            <a:r>
              <a:rPr lang="cs-CZ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</a:t>
            </a:r>
            <a:r>
              <a:rPr lang="cs-CZ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sazby 7 % a budoucí ztráta ČNB z tohoto titulu (září 2022, výhled na 12 měsíců)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C1BB6DA-7302-40A6-9996-0CD90549C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268642"/>
              </p:ext>
            </p:extLst>
          </p:nvPr>
        </p:nvGraphicFramePr>
        <p:xfrm>
          <a:off x="6188500" y="1554982"/>
          <a:ext cx="4654296" cy="4727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080">
                  <a:extLst>
                    <a:ext uri="{9D8B030D-6E8A-4147-A177-3AD203B41FA5}">
                      <a16:colId xmlns:a16="http://schemas.microsoft.com/office/drawing/2014/main" val="2928227218"/>
                    </a:ext>
                  </a:extLst>
                </a:gridCol>
                <a:gridCol w="2327216">
                  <a:extLst>
                    <a:ext uri="{9D8B030D-6E8A-4147-A177-3AD203B41FA5}">
                      <a16:colId xmlns:a16="http://schemas.microsoft.com/office/drawing/2014/main" val="2861641747"/>
                    </a:ext>
                  </a:extLst>
                </a:gridCol>
              </a:tblGrid>
              <a:tr h="344981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569290"/>
                  </a:ext>
                </a:extLst>
              </a:tr>
              <a:tr h="344981"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/>
                        <a:t>AKTIVA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/>
                        <a:t>PASIVA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857159"/>
                  </a:ext>
                </a:extLst>
              </a:tr>
              <a:tr h="34498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Klientské vklady</a:t>
                      </a:r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008408"/>
                  </a:ext>
                </a:extLst>
              </a:tr>
              <a:tr h="59544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876989"/>
                  </a:ext>
                </a:extLst>
              </a:tr>
              <a:tr h="638741">
                <a:tc>
                  <a:txBody>
                    <a:bodyPr/>
                    <a:lstStyle/>
                    <a:p>
                      <a:r>
                        <a:rPr lang="cs-CZ" b="1" i="0" dirty="0"/>
                        <a:t>Volná likvidita</a:t>
                      </a:r>
                    </a:p>
                    <a:p>
                      <a:endParaRPr lang="cs-CZ" i="1" dirty="0"/>
                    </a:p>
                    <a:p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91061"/>
                  </a:ext>
                </a:extLst>
              </a:tr>
              <a:tr h="657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122106"/>
                  </a:ext>
                </a:extLst>
              </a:tr>
              <a:tr h="582788"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0" dirty="0"/>
                        <a:t>Kapitál a rezervy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131702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A72A130-DD1B-4A18-B4D3-EC989391E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332781"/>
              </p:ext>
            </p:extLst>
          </p:nvPr>
        </p:nvGraphicFramePr>
        <p:xfrm>
          <a:off x="798444" y="1514500"/>
          <a:ext cx="4776480" cy="476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240">
                  <a:extLst>
                    <a:ext uri="{9D8B030D-6E8A-4147-A177-3AD203B41FA5}">
                      <a16:colId xmlns:a16="http://schemas.microsoft.com/office/drawing/2014/main" val="2928227218"/>
                    </a:ext>
                  </a:extLst>
                </a:gridCol>
                <a:gridCol w="2388240">
                  <a:extLst>
                    <a:ext uri="{9D8B030D-6E8A-4147-A177-3AD203B41FA5}">
                      <a16:colId xmlns:a16="http://schemas.microsoft.com/office/drawing/2014/main" val="2861641747"/>
                    </a:ext>
                  </a:extLst>
                </a:gridCol>
              </a:tblGrid>
              <a:tr h="371324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ČNB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095700"/>
                  </a:ext>
                </a:extLst>
              </a:tr>
              <a:tr h="371324"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/>
                        <a:t>AKTIVA</a:t>
                      </a:r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/>
                        <a:t>PASIVA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857159"/>
                  </a:ext>
                </a:extLst>
              </a:tr>
              <a:tr h="371324">
                <a:tc>
                  <a:txBody>
                    <a:bodyPr/>
                    <a:lstStyle/>
                    <a:p>
                      <a:r>
                        <a:rPr lang="cs-CZ" dirty="0"/>
                        <a:t>Pohl. vůči zahraničí (netto!)</a:t>
                      </a:r>
                    </a:p>
                    <a:p>
                      <a:r>
                        <a:rPr lang="cs-CZ" dirty="0"/>
                        <a:t>3 000 mld.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Oběživo</a:t>
                      </a:r>
                    </a:p>
                    <a:p>
                      <a:r>
                        <a:rPr lang="cs-CZ" dirty="0"/>
                        <a:t>700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008408"/>
                  </a:ext>
                </a:extLst>
              </a:tr>
              <a:tr h="640916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Povinné rezervy</a:t>
                      </a:r>
                    </a:p>
                    <a:p>
                      <a:r>
                        <a:rPr lang="cs-CZ" dirty="0"/>
                        <a:t>100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876989"/>
                  </a:ext>
                </a:extLst>
              </a:tr>
              <a:tr h="640916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0" dirty="0"/>
                        <a:t>Volná likvidita</a:t>
                      </a:r>
                    </a:p>
                    <a:p>
                      <a:r>
                        <a:rPr lang="cs-CZ" b="0" i="0" dirty="0"/>
                        <a:t>2 300 mld. Kč</a:t>
                      </a:r>
                    </a:p>
                    <a:p>
                      <a:r>
                        <a:rPr lang="cs-CZ" b="0" i="1" dirty="0"/>
                        <a:t>+170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102105"/>
                  </a:ext>
                </a:extLst>
              </a:tr>
              <a:tr h="640916">
                <a:tc>
                  <a:txBody>
                    <a:bodyPr/>
                    <a:lstStyle/>
                    <a:p>
                      <a:r>
                        <a:rPr lang="cs-CZ" dirty="0"/>
                        <a:t>Ostatní </a:t>
                      </a:r>
                    </a:p>
                    <a:p>
                      <a:r>
                        <a:rPr lang="cs-CZ" dirty="0"/>
                        <a:t>150 mld.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Ostatní</a:t>
                      </a:r>
                    </a:p>
                    <a:p>
                      <a:r>
                        <a:rPr lang="cs-CZ" dirty="0"/>
                        <a:t>350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243453"/>
                  </a:ext>
                </a:extLst>
              </a:tr>
              <a:tr h="37132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0" dirty="0"/>
                        <a:t>Zisk, ztráta</a:t>
                      </a:r>
                    </a:p>
                    <a:p>
                      <a:r>
                        <a:rPr lang="cs-CZ" i="0" dirty="0"/>
                        <a:t>-300 mld. Kč</a:t>
                      </a:r>
                    </a:p>
                    <a:p>
                      <a:r>
                        <a:rPr lang="cs-CZ" i="1" dirty="0"/>
                        <a:t>-170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716859"/>
                  </a:ext>
                </a:extLst>
              </a:tr>
            </a:tbl>
          </a:graphicData>
        </a:graphic>
      </p:graphicFrame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C4A930A3-8C31-4D3D-8B5B-54DF6BCD86F2}"/>
              </a:ext>
            </a:extLst>
          </p:cNvPr>
          <p:cNvCxnSpPr>
            <a:cxnSpLocks/>
          </p:cNvCxnSpPr>
          <p:nvPr/>
        </p:nvCxnSpPr>
        <p:spPr>
          <a:xfrm flipV="1">
            <a:off x="4570966" y="2961982"/>
            <a:ext cx="5128592" cy="31096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90E052B0-CCA4-4E83-A422-556F657CEDD4}"/>
              </a:ext>
            </a:extLst>
          </p:cNvPr>
          <p:cNvCxnSpPr>
            <a:cxnSpLocks/>
          </p:cNvCxnSpPr>
          <p:nvPr/>
        </p:nvCxnSpPr>
        <p:spPr>
          <a:xfrm flipV="1">
            <a:off x="4564047" y="5825101"/>
            <a:ext cx="5017273" cy="2464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759C6042-7823-4481-99EA-D67516D3721C}"/>
              </a:ext>
            </a:extLst>
          </p:cNvPr>
          <p:cNvCxnSpPr>
            <a:cxnSpLocks/>
          </p:cNvCxnSpPr>
          <p:nvPr/>
        </p:nvCxnSpPr>
        <p:spPr>
          <a:xfrm flipV="1">
            <a:off x="4667416" y="4505185"/>
            <a:ext cx="2071314" cy="11602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2B501EF-FA17-416E-BF8D-8C0925E0D772}"/>
              </a:ext>
            </a:extLst>
          </p:cNvPr>
          <p:cNvSpPr txBox="1"/>
          <p:nvPr/>
        </p:nvSpPr>
        <p:spPr>
          <a:xfrm>
            <a:off x="1017767" y="6344785"/>
            <a:ext cx="8074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Pozn.: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Volná likvidita OB u ČNB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volné rezervy +  O/N depozita + stahovací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6274049-8E6D-43C2-BB77-6CF4D6C58185}"/>
              </a:ext>
            </a:extLst>
          </p:cNvPr>
          <p:cNvCxnSpPr>
            <a:cxnSpLocks/>
          </p:cNvCxnSpPr>
          <p:nvPr/>
        </p:nvCxnSpPr>
        <p:spPr>
          <a:xfrm flipV="1">
            <a:off x="4570966" y="4528387"/>
            <a:ext cx="0" cy="15432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734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8B7C5-12D2-4544-B1CA-C48EAD42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Možné využití a rozdělení úrokové ztráty ČNB (při růstu </a:t>
            </a:r>
            <a:r>
              <a:rPr lang="cs-CZ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</a:t>
            </a:r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sazby) v sektoru OB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354308-89D9-4F2C-B9AD-F894B05F7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Zvýšení úroků na depozitech klientů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(růst M)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monetární a důchodový efekt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Nerozdělený zisk obchodních bank</a:t>
            </a:r>
          </a:p>
          <a:p>
            <a:pPr>
              <a:buFontTx/>
              <a:buChar char="-"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vyplacení dividend domácím vlastníkům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(růst M)</a:t>
            </a:r>
          </a:p>
          <a:p>
            <a:pPr>
              <a:buFontTx/>
              <a:buChar char="-"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vyplacení dividend zahraničním vlastníkům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(deficit bilance prvotních důchodů a tlak na kurz koruny)</a:t>
            </a:r>
          </a:p>
          <a:p>
            <a:pPr>
              <a:buFontTx/>
              <a:buChar char="-"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navýšení vlastního kapitálu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kontextu s obezřetnostní politikou ČNB</a:t>
            </a:r>
          </a:p>
        </p:txBody>
      </p:sp>
    </p:spTree>
    <p:extLst>
      <p:ext uri="{BB962C8B-B14F-4D97-AF65-F5344CB8AC3E}">
        <p14:creationId xmlns:p14="http://schemas.microsoft.com/office/powerpoint/2010/main" val="4040030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FBF58E-1D83-4991-A346-D79396EE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>
            <a:norm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 měnového kurzu CZK/EUR (12/2007-9/2022)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96F60F2-97F4-47D2-830E-3EEFA7FCFA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247779"/>
              </p:ext>
            </p:extLst>
          </p:nvPr>
        </p:nvGraphicFramePr>
        <p:xfrm>
          <a:off x="1081377" y="1606163"/>
          <a:ext cx="9644933" cy="45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49814B4C-1392-441F-BFE3-186941738B37}"/>
              </a:ext>
            </a:extLst>
          </p:cNvPr>
          <p:cNvSpPr txBox="1"/>
          <p:nvPr/>
        </p:nvSpPr>
        <p:spPr>
          <a:xfrm>
            <a:off x="1717482" y="6311900"/>
            <a:ext cx="261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ARAD ČNB, 2022.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1168196-2902-4D34-9CD9-34F75577A343}"/>
              </a:ext>
            </a:extLst>
          </p:cNvPr>
          <p:cNvSpPr txBox="1"/>
          <p:nvPr/>
        </p:nvSpPr>
        <p:spPr>
          <a:xfrm>
            <a:off x="7776377" y="3975652"/>
            <a:ext cx="2401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Agresivnější intervence</a:t>
            </a:r>
          </a:p>
          <a:p>
            <a:r>
              <a:rPr lang="cs-CZ" b="1" dirty="0"/>
              <a:t>směrem k 22 CZK/EUR? </a:t>
            </a:r>
          </a:p>
        </p:txBody>
      </p:sp>
    </p:spTree>
    <p:extLst>
      <p:ext uri="{BB962C8B-B14F-4D97-AF65-F5344CB8AC3E}">
        <p14:creationId xmlns:p14="http://schemas.microsoft.com/office/powerpoint/2010/main" val="3491538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DCFD8-D1A9-4EBB-A27E-F9FDA186F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264" y="177804"/>
            <a:ext cx="10652760" cy="1007530"/>
          </a:xfrm>
        </p:spPr>
        <p:txBody>
          <a:bodyPr>
            <a:normAutofit fontScale="90000"/>
          </a:bodyPr>
          <a:lstStyle/>
          <a:p>
            <a:r>
              <a:rPr lang="cs-CZ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Monetární dopady intervenování kurz. závazku 22 CZK/EUR (současný kurz 24,50 CZK/EUR, </a:t>
            </a:r>
            <a:r>
              <a:rPr lang="cs-CZ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</a:t>
            </a:r>
            <a:r>
              <a:rPr lang="cs-CZ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intervence 1 000 mld. Kč)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C1BB6DA-7302-40A6-9996-0CD90549C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516817"/>
              </p:ext>
            </p:extLst>
          </p:nvPr>
        </p:nvGraphicFramePr>
        <p:xfrm>
          <a:off x="5868063" y="1365782"/>
          <a:ext cx="4937760" cy="5184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1165">
                  <a:extLst>
                    <a:ext uri="{9D8B030D-6E8A-4147-A177-3AD203B41FA5}">
                      <a16:colId xmlns:a16="http://schemas.microsoft.com/office/drawing/2014/main" val="2928227218"/>
                    </a:ext>
                  </a:extLst>
                </a:gridCol>
                <a:gridCol w="2406595">
                  <a:extLst>
                    <a:ext uri="{9D8B030D-6E8A-4147-A177-3AD203B41FA5}">
                      <a16:colId xmlns:a16="http://schemas.microsoft.com/office/drawing/2014/main" val="2861641747"/>
                    </a:ext>
                  </a:extLst>
                </a:gridCol>
              </a:tblGrid>
              <a:tr h="366649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569290"/>
                  </a:ext>
                </a:extLst>
              </a:tr>
              <a:tr h="366649"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/>
                        <a:t>AKTIVA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/>
                        <a:t>PASIVA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857159"/>
                  </a:ext>
                </a:extLst>
              </a:tr>
              <a:tr h="1466598">
                <a:tc>
                  <a:txBody>
                    <a:bodyPr/>
                    <a:lstStyle/>
                    <a:p>
                      <a:r>
                        <a:rPr lang="cs-CZ" sz="1600" b="1" dirty="0"/>
                        <a:t>Loro účty u </a:t>
                      </a:r>
                      <a:r>
                        <a:rPr lang="cs-CZ" sz="1600" b="1" dirty="0" err="1"/>
                        <a:t>koresp</a:t>
                      </a:r>
                      <a:r>
                        <a:rPr lang="cs-CZ" sz="1600" b="1" dirty="0"/>
                        <a:t>. bank</a:t>
                      </a:r>
                    </a:p>
                    <a:p>
                      <a:r>
                        <a:rPr lang="cs-CZ" sz="1600" b="0" dirty="0"/>
                        <a:t>(EUR, USD….)</a:t>
                      </a:r>
                      <a:endParaRPr lang="cs-CZ" sz="1600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008408"/>
                  </a:ext>
                </a:extLst>
              </a:tr>
              <a:tr h="59057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876989"/>
                  </a:ext>
                </a:extLst>
              </a:tr>
              <a:tr h="916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dirty="0"/>
                        <a:t>Volná likvidita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i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526151"/>
                  </a:ext>
                </a:extLst>
              </a:tr>
              <a:tr h="5602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122106"/>
                  </a:ext>
                </a:extLst>
              </a:tr>
              <a:tr h="9166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Kapitál a rezervy</a:t>
                      </a:r>
                    </a:p>
                    <a:p>
                      <a:endParaRPr lang="cs-CZ" b="1" dirty="0"/>
                    </a:p>
                    <a:p>
                      <a:r>
                        <a:rPr lang="cs-CZ" b="1" dirty="0"/>
                        <a:t>            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131702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A72A130-DD1B-4A18-B4D3-EC989391E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522188"/>
              </p:ext>
            </p:extLst>
          </p:nvPr>
        </p:nvGraphicFramePr>
        <p:xfrm>
          <a:off x="792480" y="1335024"/>
          <a:ext cx="4776480" cy="522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240">
                  <a:extLst>
                    <a:ext uri="{9D8B030D-6E8A-4147-A177-3AD203B41FA5}">
                      <a16:colId xmlns:a16="http://schemas.microsoft.com/office/drawing/2014/main" val="2928227218"/>
                    </a:ext>
                  </a:extLst>
                </a:gridCol>
                <a:gridCol w="2388240">
                  <a:extLst>
                    <a:ext uri="{9D8B030D-6E8A-4147-A177-3AD203B41FA5}">
                      <a16:colId xmlns:a16="http://schemas.microsoft.com/office/drawing/2014/main" val="2861641747"/>
                    </a:ext>
                  </a:extLst>
                </a:gridCol>
              </a:tblGrid>
              <a:tr h="371324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ČNB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095700"/>
                  </a:ext>
                </a:extLst>
              </a:tr>
              <a:tr h="371324"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/>
                        <a:t>AKTIVA</a:t>
                      </a:r>
                      <a:r>
                        <a:rPr lang="cs-CZ" i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/>
                        <a:t>PASIVA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857159"/>
                  </a:ext>
                </a:extLst>
              </a:tr>
              <a:tr h="371324">
                <a:tc>
                  <a:txBody>
                    <a:bodyPr/>
                    <a:lstStyle/>
                    <a:p>
                      <a:r>
                        <a:rPr lang="cs-CZ" sz="1600" b="1" i="0" dirty="0"/>
                        <a:t>Pohledávky vůči zahraničí (netto) </a:t>
                      </a:r>
                      <a:r>
                        <a:rPr lang="cs-CZ" sz="1600" i="0" dirty="0"/>
                        <a:t>3 000 mld. Kč</a:t>
                      </a:r>
                    </a:p>
                    <a:p>
                      <a:r>
                        <a:rPr lang="cs-CZ" sz="1600" i="1" dirty="0"/>
                        <a:t>-306 mld. Kč</a:t>
                      </a:r>
                    </a:p>
                    <a:p>
                      <a:r>
                        <a:rPr lang="cs-CZ" sz="1600" i="0" dirty="0"/>
                        <a:t> (</a:t>
                      </a:r>
                      <a:r>
                        <a:rPr lang="cs-CZ" sz="1600" i="0" dirty="0" err="1"/>
                        <a:t>ner</a:t>
                      </a:r>
                      <a:r>
                        <a:rPr lang="cs-CZ" sz="1600" i="0" dirty="0"/>
                        <a:t>. a </a:t>
                      </a:r>
                      <a:r>
                        <a:rPr lang="cs-CZ" sz="1600" i="0" dirty="0" err="1"/>
                        <a:t>realiz</a:t>
                      </a:r>
                      <a:r>
                        <a:rPr lang="cs-CZ" sz="1600" i="0" dirty="0"/>
                        <a:t>. ztráta)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600" i="1" dirty="0"/>
                        <a:t>-1 000 mld. Kč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600" i="0" dirty="0"/>
                        <a:t>(devizová intervence)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Oběživo</a:t>
                      </a:r>
                    </a:p>
                    <a:p>
                      <a:r>
                        <a:rPr lang="cs-CZ" sz="1600" dirty="0"/>
                        <a:t>700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008408"/>
                  </a:ext>
                </a:extLst>
              </a:tr>
              <a:tr h="640916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Povinné rezervy</a:t>
                      </a:r>
                    </a:p>
                    <a:p>
                      <a:r>
                        <a:rPr lang="cs-CZ" sz="1600" dirty="0"/>
                        <a:t>100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876989"/>
                  </a:ext>
                </a:extLst>
              </a:tr>
              <a:tr h="394597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dirty="0"/>
                        <a:t>Volná likvidita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dirty="0"/>
                        <a:t>2 300 mld. Kč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dirty="0"/>
                        <a:t>-</a:t>
                      </a:r>
                      <a:r>
                        <a:rPr lang="cs-CZ" sz="1600" i="1" dirty="0"/>
                        <a:t>1 000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91061"/>
                  </a:ext>
                </a:extLst>
              </a:tr>
              <a:tr h="640916">
                <a:tc>
                  <a:txBody>
                    <a:bodyPr/>
                    <a:lstStyle/>
                    <a:p>
                      <a:r>
                        <a:rPr lang="cs-CZ" sz="1600" dirty="0"/>
                        <a:t>Ostatní</a:t>
                      </a:r>
                    </a:p>
                    <a:p>
                      <a:r>
                        <a:rPr lang="cs-CZ" sz="1600" dirty="0"/>
                        <a:t>150 mld.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Ostatní</a:t>
                      </a:r>
                    </a:p>
                    <a:p>
                      <a:r>
                        <a:rPr lang="cs-CZ" sz="1600" dirty="0"/>
                        <a:t>350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243453"/>
                  </a:ext>
                </a:extLst>
              </a:tr>
              <a:tr h="371324"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0" dirty="0"/>
                        <a:t>Zisk, ztráta</a:t>
                      </a:r>
                    </a:p>
                    <a:p>
                      <a:r>
                        <a:rPr lang="cs-CZ" sz="1600" b="0" i="0" dirty="0"/>
                        <a:t>-300 mld. Kč</a:t>
                      </a:r>
                    </a:p>
                    <a:p>
                      <a:r>
                        <a:rPr lang="cs-CZ" sz="1600" i="0" dirty="0"/>
                        <a:t>-</a:t>
                      </a:r>
                      <a:r>
                        <a:rPr lang="cs-CZ" sz="1600" i="1" dirty="0"/>
                        <a:t>306 mld.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716859"/>
                  </a:ext>
                </a:extLst>
              </a:tr>
            </a:tbl>
          </a:graphicData>
        </a:graphic>
      </p:graphicFrame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3CB7A6DC-CC96-43B3-95E5-BDE5B083A5DB}"/>
              </a:ext>
            </a:extLst>
          </p:cNvPr>
          <p:cNvCxnSpPr/>
          <p:nvPr/>
        </p:nvCxnSpPr>
        <p:spPr>
          <a:xfrm>
            <a:off x="5009322" y="4976707"/>
            <a:ext cx="1510748" cy="0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680AA546-64F5-4FFB-A0BD-D4BD11711C51}"/>
              </a:ext>
            </a:extLst>
          </p:cNvPr>
          <p:cNvCxnSpPr/>
          <p:nvPr/>
        </p:nvCxnSpPr>
        <p:spPr>
          <a:xfrm>
            <a:off x="5009322" y="6464410"/>
            <a:ext cx="40154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3D813E11-3CCB-4096-9656-87EB47FCA2C3}"/>
              </a:ext>
            </a:extLst>
          </p:cNvPr>
          <p:cNvCxnSpPr>
            <a:cxnSpLocks/>
          </p:cNvCxnSpPr>
          <p:nvPr/>
        </p:nvCxnSpPr>
        <p:spPr>
          <a:xfrm flipV="1">
            <a:off x="2433099" y="2870421"/>
            <a:ext cx="4412974" cy="3286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216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098CDF-DC4B-4012-BC38-65C2946FB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Efekty nerovnovážné </a:t>
            </a:r>
            <a:r>
              <a:rPr lang="cs-CZ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apreciace</a:t>
            </a:r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koruny pod tlakem devizových intervencí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4B3B32FD-801D-4F9D-B65B-9CAF111473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Měnový kurz po ukončení intervencí má tendenci se vrátit zpět</a:t>
                </a:r>
              </a:p>
              <a:p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Vysoká pravděpodobnost </a:t>
                </a:r>
                <a:r>
                  <a:rPr lang="cs-CZ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short</a:t>
                </a:r>
                <a:r>
                  <a:rPr lang="cs-CZ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selling</a:t>
                </a:r>
                <a:r>
                  <a:rPr lang="cs-CZ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proti koruně </a:t>
                </a:r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nebezpečnou dynamikou depreciace.</a:t>
                </a:r>
              </a:p>
              <a:p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Dnešní pokles inflace bude zaplacen vyšší inflací v budoucnu.</a:t>
                </a:r>
              </a:p>
              <a:p>
                <a:r>
                  <a:rPr lang="cs-CZ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Rozdělení ztráty ČNB</a:t>
                </a:r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tj. zisk protistran,  závisí  na devizové (korunové) pozici OB a dalších subjektů.</a:t>
                </a:r>
              </a:p>
              <a:p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Hypotetickou ztrátu ČNB může „vymazat“ zpětná depreciace koruny na úroveň </a:t>
                </a:r>
                <a:r>
                  <a:rPr lang="cs-CZ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SR</a:t>
                </a:r>
                <a:r>
                  <a:rPr lang="cs-CZ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cs-CZ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+1</a:t>
                </a:r>
              </a:p>
              <a:p>
                <a:endParaRPr lang="cs-C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𝑆𝑅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sub>
                      </m:sSub>
                      <m:r>
                        <a:rPr lang="cs-CZ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(1+</m:t>
                          </m:r>
                          <m:box>
                            <m:box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𝑐𝑒𝑙𝑘𝑜𝑣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á 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𝑧𝑡𝑟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á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𝑡𝑎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č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𝑑𝑒𝑣𝑖𝑧𝑜𝑣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é 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𝑟𝑒𝑧𝑒𝑟𝑣𝑦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č</m:t>
                                  </m:r>
                                </m:den>
                              </m:f>
                            </m:e>
                          </m:box>
                          <m:r>
                            <a:rPr lang="cs-CZ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𝑆𝑅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4B3B32FD-801D-4F9D-B65B-9CAF111473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3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4040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F105D-B27D-47C7-A052-B1C9A0F93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365125"/>
            <a:ext cx="9485906" cy="803717"/>
          </a:xfrm>
        </p:spPr>
        <p:txBody>
          <a:bodyPr>
            <a:norm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 devizové pozice OB (1/2002 – 8/2022)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60A0A212-27CF-48FD-AF80-66B485F4B5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950263"/>
              </p:ext>
            </p:extLst>
          </p:nvPr>
        </p:nvGraphicFramePr>
        <p:xfrm>
          <a:off x="1502797" y="1439186"/>
          <a:ext cx="9048584" cy="4357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614E0BCD-1B0F-4565-9FCB-465BF2BC422E}"/>
              </a:ext>
            </a:extLst>
          </p:cNvPr>
          <p:cNvSpPr txBox="1"/>
          <p:nvPr/>
        </p:nvSpPr>
        <p:spPr>
          <a:xfrm>
            <a:off x="1423283" y="6176963"/>
            <a:ext cx="2685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ARAD ČNB, 2022.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96B01D1-F505-4900-82DB-9E76CE7D1B05}"/>
              </a:ext>
            </a:extLst>
          </p:cNvPr>
          <p:cNvSpPr txBox="1"/>
          <p:nvPr/>
        </p:nvSpPr>
        <p:spPr>
          <a:xfrm>
            <a:off x="4317556" y="6176963"/>
            <a:ext cx="684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OB již nejsou hlavní protistranou ČNB z hlediska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pozice .</a:t>
            </a:r>
          </a:p>
        </p:txBody>
      </p:sp>
    </p:spTree>
    <p:extLst>
      <p:ext uri="{BB962C8B-B14F-4D97-AF65-F5344CB8AC3E}">
        <p14:creationId xmlns:p14="http://schemas.microsoft.com/office/powerpoint/2010/main" val="21593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0430D-04FB-44C5-9029-2E165C32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Oponentní názor k myšlence, že „ztráta centrální banky je fiktivní účetní problém“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3BA98D-3F9D-418F-A615-B4DCCD6F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078941" cy="4551321"/>
          </a:xfrm>
        </p:spPr>
        <p:txBody>
          <a:bodyPr>
            <a:normAutofit fontScale="32500" lnSpcReduction="20000"/>
          </a:bodyPr>
          <a:lstStyle/>
          <a:p>
            <a:r>
              <a:rPr lang="cs-C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Mandel a V. Zelenka: Ztráta centrální banky – účetní a ekonomický pohled na </a:t>
            </a:r>
            <a:r>
              <a:rPr lang="cs-CZ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příkladě</a:t>
            </a:r>
            <a:r>
              <a:rPr lang="cs-C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ČNB. </a:t>
            </a:r>
            <a:r>
              <a:rPr lang="cs-CZ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Politická ekonomie</a:t>
            </a:r>
            <a:r>
              <a:rPr lang="cs-C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6/2009.</a:t>
            </a:r>
          </a:p>
          <a:p>
            <a:endParaRPr lang="cs-CZ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8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„Při „bezbřehém“ provádění devizových intervencí se rozvaha centrální banky může dostat až do stadia, kdy je ohrožena účinnost její úrokové protiinflační politiky</a:t>
            </a: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0" indent="0">
              <a:buNone/>
            </a:pPr>
            <a:endParaRPr lang="cs-CZ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8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 ztrácí kontrolu nad inflací, pokud proinflační efekt ztráty CB spojený s růstem důchodu a se zvýšením depozit domácích a zahraničních subjektů je silnější než kurzový a úrokový protiinflační efekt spojený s restriktivní úrokovou politikou</a:t>
            </a: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49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19E1A88-8F68-41F4-B8D2-5E5473688B5C}"/>
              </a:ext>
            </a:extLst>
          </p:cNvPr>
          <p:cNvSpPr txBox="1"/>
          <p:nvPr/>
        </p:nvSpPr>
        <p:spPr>
          <a:xfrm>
            <a:off x="3361267" y="2057400"/>
            <a:ext cx="6093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vaši pozornost</a:t>
            </a:r>
          </a:p>
        </p:txBody>
      </p:sp>
    </p:spTree>
    <p:extLst>
      <p:ext uri="{BB962C8B-B14F-4D97-AF65-F5344CB8AC3E}">
        <p14:creationId xmlns:p14="http://schemas.microsoft.com/office/powerpoint/2010/main" val="30832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273E48-3FCF-454E-877B-6E0D8D695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 vystoupení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659E6C-0255-4A9A-839B-4E0E9F503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Nekonvenční měnové politiky a „fenomén“ přebytku bankovní likvidity v mezinárodním kontextu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Rizika a dopady kombinace dlouhé devizové pozice a přebytku bankovní likvidity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příkladě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ČR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Diskuse monetizace deficitu státního rozpočtu sektorem OB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Diskuse monetárních a důchodových dopadů zvyšování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sazby ČNB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Diskuse dopadů intervenčního tlaku na další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apreciaci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koruny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522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4529F-213A-45EB-BAF2-79FD9573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983"/>
            <a:ext cx="10515600" cy="794808"/>
          </a:xfrm>
        </p:spPr>
        <p:txBody>
          <a:bodyPr>
            <a:norm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 bilanční sumy centrálních bank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3EDAC5A-C0B1-4D0A-B72C-B40496060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332627"/>
              </p:ext>
            </p:extLst>
          </p:nvPr>
        </p:nvGraphicFramePr>
        <p:xfrm>
          <a:off x="941050" y="1135704"/>
          <a:ext cx="9438199" cy="5402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349">
                  <a:extLst>
                    <a:ext uri="{9D8B030D-6E8A-4147-A177-3AD203B41FA5}">
                      <a16:colId xmlns:a16="http://schemas.microsoft.com/office/drawing/2014/main" val="4054033344"/>
                    </a:ext>
                  </a:extLst>
                </a:gridCol>
                <a:gridCol w="2421467">
                  <a:extLst>
                    <a:ext uri="{9D8B030D-6E8A-4147-A177-3AD203B41FA5}">
                      <a16:colId xmlns:a16="http://schemas.microsoft.com/office/drawing/2014/main" val="3991909155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1874362936"/>
                    </a:ext>
                  </a:extLst>
                </a:gridCol>
                <a:gridCol w="2369783">
                  <a:extLst>
                    <a:ext uri="{9D8B030D-6E8A-4147-A177-3AD203B41FA5}">
                      <a16:colId xmlns:a16="http://schemas.microsoft.com/office/drawing/2014/main" val="388108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Centrální banka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Bilanční suma CB/HDP</a:t>
                      </a:r>
                    </a:p>
                    <a:p>
                      <a:r>
                        <a:rPr lang="cs-CZ" dirty="0"/>
                        <a:t>(v %, r. 2006)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Bilanční suma CB/HDP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(v %, r.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Struktura aktiv CB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(r. 2021)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102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67 % státní CP </a:t>
                      </a:r>
                    </a:p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31 % CP zajištěné hypotékou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878595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ESCB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26 % dl. refinanční operace</a:t>
                      </a:r>
                    </a:p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57 % cenné papíry v EUR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295168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70 % státní CP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912649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Japan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133,6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72 % státní CP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20 % úvěry bankám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55290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Sveriges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Riksbank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63 % domácí CP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63489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87 % státní CP (zejm.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503837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Res. Bank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Australia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45 % státní CP (zejm.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33 % ostatní CP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10625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Swiss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Bank</a:t>
                      </a:r>
                    </a:p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91 % devizové rezervy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05237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Česká národní banka</a:t>
                      </a:r>
                    </a:p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98 % devizové rezervy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699034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08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900B3-8008-41CA-AA94-C8CD4833C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1769"/>
          </a:xfrm>
        </p:spPr>
        <p:txBody>
          <a:bodyPr>
            <a:norm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 příčin a dopadů nekonvenční měnové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B6D3D5-94ED-4DAC-A8F6-8D65E651D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Nejde pouze o nárůst poměru bilanční sumy CB k HDP. Důležité jsou: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současné a historické příčiny vzniku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některé vlády mají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problémy s financováním hrubé výpůjční potřeby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(např. Japonsko, Itálie…..)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kurzová politika bránící posilování měny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(Švýcarsko), příp. posouvající měnový kurz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depreciačním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směrem (Česko)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problémové dopady 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nárůst likvidity OB u CB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poměru k depozitům a k celkovým aktivům OB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kombinace s velmi otevřenou devizovou pozicí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(Česko, Švýcarsko a Bulharsko)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měnová politika je vedena přes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úrokové sazby na straně bilančních pasiv CB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26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4529F-213A-45EB-BAF2-79FD9573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9720"/>
          </a:xfrm>
        </p:spPr>
        <p:txBody>
          <a:bodyPr>
            <a:norm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Nekonvenční měnové politiky a dopad na likviditu OB u CB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3EDAC5A-C0B1-4D0A-B72C-B40496060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544786"/>
              </p:ext>
            </p:extLst>
          </p:nvPr>
        </p:nvGraphicFramePr>
        <p:xfrm>
          <a:off x="954156" y="1658649"/>
          <a:ext cx="9595096" cy="383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874">
                  <a:extLst>
                    <a:ext uri="{9D8B030D-6E8A-4147-A177-3AD203B41FA5}">
                      <a16:colId xmlns:a16="http://schemas.microsoft.com/office/drawing/2014/main" val="4054033344"/>
                    </a:ext>
                  </a:extLst>
                </a:gridCol>
                <a:gridCol w="1630222">
                  <a:extLst>
                    <a:ext uri="{9D8B030D-6E8A-4147-A177-3AD203B41FA5}">
                      <a16:colId xmlns:a16="http://schemas.microsoft.com/office/drawing/2014/main" val="3991909155"/>
                    </a:ext>
                  </a:extLst>
                </a:gridCol>
                <a:gridCol w="1993512">
                  <a:extLst>
                    <a:ext uri="{9D8B030D-6E8A-4147-A177-3AD203B41FA5}">
                      <a16:colId xmlns:a16="http://schemas.microsoft.com/office/drawing/2014/main" val="1874362936"/>
                    </a:ext>
                  </a:extLst>
                </a:gridCol>
                <a:gridCol w="1750488">
                  <a:extLst>
                    <a:ext uri="{9D8B030D-6E8A-4147-A177-3AD203B41FA5}">
                      <a16:colId xmlns:a16="http://schemas.microsoft.com/office/drawing/2014/main" val="38810812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46623371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dirty="0"/>
                        <a:t>Centrální banka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Likvidita OB u CB/Klientská depozita</a:t>
                      </a:r>
                    </a:p>
                    <a:p>
                      <a:r>
                        <a:rPr lang="cs-CZ" dirty="0"/>
                        <a:t>(v %)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Likvidita OB u CB/Bankovní aktiva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(v 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1027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2038021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8785957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ESCB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29516813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91264996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Japan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5529076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Sveriges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Riksbank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795691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18804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Res. Bank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Australia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96246921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Swiss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Bank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97733251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Česká národní banka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699034145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07D8B91A-0178-447F-A266-A409BFBD14B5}"/>
              </a:ext>
            </a:extLst>
          </p:cNvPr>
          <p:cNvSpPr txBox="1"/>
          <p:nvPr/>
        </p:nvSpPr>
        <p:spPr>
          <a:xfrm>
            <a:off x="695076" y="5774872"/>
            <a:ext cx="9530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Likvidita OB u CB = PMR + volné rezervy + stahovací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depozitní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Tři okruhy peněžního oběhu: a) oběživo, b) vklady dom. a firem v OB, c)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likividita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 u CB</a:t>
            </a:r>
          </a:p>
        </p:txBody>
      </p:sp>
    </p:spTree>
    <p:extLst>
      <p:ext uri="{BB962C8B-B14F-4D97-AF65-F5344CB8AC3E}">
        <p14:creationId xmlns:p14="http://schemas.microsoft.com/office/powerpoint/2010/main" val="108731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4529F-213A-45EB-BAF2-79FD9573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7074"/>
          </a:xfrm>
        </p:spPr>
        <p:txBody>
          <a:bodyPr>
            <a:normAutofit/>
          </a:bodyPr>
          <a:lstStyle/>
          <a:p>
            <a:r>
              <a:rPr lang="cs-CZ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Měnová politika CB a jejich kapitálová síla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3EDAC5A-C0B1-4D0A-B72C-B40496060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475468"/>
              </p:ext>
            </p:extLst>
          </p:nvPr>
        </p:nvGraphicFramePr>
        <p:xfrm>
          <a:off x="1170020" y="1395460"/>
          <a:ext cx="8807394" cy="5097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075">
                  <a:extLst>
                    <a:ext uri="{9D8B030D-6E8A-4147-A177-3AD203B41FA5}">
                      <a16:colId xmlns:a16="http://schemas.microsoft.com/office/drawing/2014/main" val="4054033344"/>
                    </a:ext>
                  </a:extLst>
                </a:gridCol>
                <a:gridCol w="1717482">
                  <a:extLst>
                    <a:ext uri="{9D8B030D-6E8A-4147-A177-3AD203B41FA5}">
                      <a16:colId xmlns:a16="http://schemas.microsoft.com/office/drawing/2014/main" val="3991909155"/>
                    </a:ext>
                  </a:extLst>
                </a:gridCol>
                <a:gridCol w="1319916">
                  <a:extLst>
                    <a:ext uri="{9D8B030D-6E8A-4147-A177-3AD203B41FA5}">
                      <a16:colId xmlns:a16="http://schemas.microsoft.com/office/drawing/2014/main" val="1874362936"/>
                    </a:ext>
                  </a:extLst>
                </a:gridCol>
                <a:gridCol w="1988488">
                  <a:extLst>
                    <a:ext uri="{9D8B030D-6E8A-4147-A177-3AD203B41FA5}">
                      <a16:colId xmlns:a16="http://schemas.microsoft.com/office/drawing/2014/main" val="388108121"/>
                    </a:ext>
                  </a:extLst>
                </a:gridCol>
                <a:gridCol w="1725433">
                  <a:extLst>
                    <a:ext uri="{9D8B030D-6E8A-4147-A177-3AD203B41FA5}">
                      <a16:colId xmlns:a16="http://schemas.microsoft.com/office/drawing/2014/main" val="5013278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Centrální banka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Měnová politika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Inflace CPI (srpen)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Hlavní úroková sazba 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Vlastní kapitál CB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102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(AA+)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Jeden z cílů inflace 2 %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Funds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3,25 %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 mld. USD</a:t>
                      </a:r>
                    </a:p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(prosinec 2021)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05237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ECB, resp. ESCB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Inflační cíl 2 %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Deposit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0,75 %,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1,25 %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 mld. EUR (prosinec 2021)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75381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(AAA)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Inflační cíl 2 %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(Deposit) 2,25 %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 mld. GBP (prosinec 2021)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02723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Japan</a:t>
                      </a:r>
                    </a:p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(AA-)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Inflační cíl 2 %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Deposit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-0,10 % </a:t>
                      </a:r>
                    </a:p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10Y JGB 0 %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10 500 mld. JPY</a:t>
                      </a:r>
                    </a:p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(září 2022)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702305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Sveriges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Riksbank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(AAA)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Inflační cíl 2 %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Deposit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1,65 %</a:t>
                      </a:r>
                    </a:p>
                    <a:p>
                      <a:pPr algn="ctr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Lending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1,85 %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 mld. SEK</a:t>
                      </a:r>
                    </a:p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(září 2022)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751867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(AAA)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Inflační cíl 2 %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Deposit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3,25 %</a:t>
                      </a:r>
                    </a:p>
                    <a:p>
                      <a:pPr algn="ctr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Lending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3,50 %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 mil. CAD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453909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Res. Bank 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Australia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(AAA)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Inflační cíl 2-3 %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O/N Cash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2,6 %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 mld. AUD</a:t>
                      </a:r>
                    </a:p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(září 2022)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14236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Swiss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Bank</a:t>
                      </a:r>
                    </a:p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(AAA)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Inflační cíl 0-2 %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SNB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0,5 %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 mld. CHF (červenec 2022)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909522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Česká národní banka</a:t>
                      </a:r>
                    </a:p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(AA-)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Inflační cíl 2 %</a:t>
                      </a:r>
                    </a:p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17,2 %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Stahovací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7 %</a:t>
                      </a:r>
                    </a:p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-299 mld. CZK</a:t>
                      </a:r>
                    </a:p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(září 2022)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699034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623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2C274-2AEC-4785-9866-258C89D8C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740" y="371692"/>
            <a:ext cx="10515600" cy="847790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 devizových rezerv a likvidity OB u ČNB (mld. Kč)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30EC468-DDAF-47D6-9BDA-55439CB1C5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793782"/>
              </p:ext>
            </p:extLst>
          </p:nvPr>
        </p:nvGraphicFramePr>
        <p:xfrm>
          <a:off x="962106" y="1412156"/>
          <a:ext cx="9962985" cy="4487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0F90B6D0-190F-452E-AFCA-0F5F23ED0BD2}"/>
              </a:ext>
            </a:extLst>
          </p:cNvPr>
          <p:cNvSpPr txBox="1"/>
          <p:nvPr/>
        </p:nvSpPr>
        <p:spPr>
          <a:xfrm>
            <a:off x="2099144" y="1523888"/>
            <a:ext cx="2729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Období kurzového závazku</a:t>
            </a:r>
          </a:p>
          <a:p>
            <a:r>
              <a:rPr lang="cs-CZ" b="1" dirty="0"/>
              <a:t>(11/2013 – 4/2017)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75D010FE-CD6C-4BA7-979B-1EC029DF1410}"/>
              </a:ext>
            </a:extLst>
          </p:cNvPr>
          <p:cNvCxnSpPr/>
          <p:nvPr/>
        </p:nvCxnSpPr>
        <p:spPr>
          <a:xfrm flipH="1">
            <a:off x="2965837" y="2170219"/>
            <a:ext cx="214685" cy="1526651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9CF6A13B-2237-460A-A447-DD89CC6518B4}"/>
              </a:ext>
            </a:extLst>
          </p:cNvPr>
          <p:cNvCxnSpPr/>
          <p:nvPr/>
        </p:nvCxnSpPr>
        <p:spPr>
          <a:xfrm>
            <a:off x="3180522" y="2178760"/>
            <a:ext cx="2643808" cy="134937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9E48B0B-2A03-4AE0-AD11-F8E8E5E8F564}"/>
              </a:ext>
            </a:extLst>
          </p:cNvPr>
          <p:cNvSpPr txBox="1"/>
          <p:nvPr/>
        </p:nvSpPr>
        <p:spPr>
          <a:xfrm>
            <a:off x="973371" y="5899867"/>
            <a:ext cx="10166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ARAD ČNB, 2022.</a:t>
            </a:r>
          </a:p>
          <a:p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 V době kurzové závazku devizové rezervy vzrostly o cca 90 mld. EUR a likvidita OB u ČNB o cca 2 000 mld. Kč.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6347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7E965-7FFD-420F-A104-EA008CABB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naše devizové rezervy přiměřeně vysoké?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8F1676-43ED-4452-BF14-52CBB1CE3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Devizové rezervy (9/2022): 3 422 mld. Kč (cca 10 měsíční import)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Devizové rezervy (3 měsíční import): 1 064 mld. Kč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Saldo běžného účtu (odhad 2022): -200 mld. Kč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Vládní dluh v zahraniční měně (12/2021): 199 mld. Kč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Vládní dluh v držbě zahraničních subjektů (12/2021): 730 mld. Kč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400929E-1C2B-44E2-8911-0DEFFCB76BBA}"/>
              </a:ext>
            </a:extLst>
          </p:cNvPr>
          <p:cNvSpPr txBox="1"/>
          <p:nvPr/>
        </p:nvSpPr>
        <p:spPr>
          <a:xfrm>
            <a:off x="954156" y="5621573"/>
            <a:ext cx="7460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Možno poměřovat i k saldu krátkodobé zahraniční pozice země.</a:t>
            </a:r>
          </a:p>
        </p:txBody>
      </p:sp>
    </p:spTree>
    <p:extLst>
      <p:ext uri="{BB962C8B-B14F-4D97-AF65-F5344CB8AC3E}">
        <p14:creationId xmlns:p14="http://schemas.microsoft.com/office/powerpoint/2010/main" val="6284505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8991</TotalTime>
  <Words>1853</Words>
  <Application>Microsoft Office PowerPoint</Application>
  <PresentationFormat>Širokoúhlá obrazovka</PresentationFormat>
  <Paragraphs>411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Motiv Office</vt:lpstr>
      <vt:lpstr>Dlouhá devizová pozice centrální banky jako příčina přebytku bankovní likvidity</vt:lpstr>
      <vt:lpstr>Oponentní názor k myšlence, že „ztráta centrální banky je fiktivní účetní problém“</vt:lpstr>
      <vt:lpstr>Obsah vystoupení</vt:lpstr>
      <vt:lpstr>Vývoj bilanční sumy centrálních bank</vt:lpstr>
      <vt:lpstr>Hodnocení příčin a dopadů nekonvenční měnové politiky</vt:lpstr>
      <vt:lpstr>Nekonvenční měnové politiky a dopad na likviditu OB u CB </vt:lpstr>
      <vt:lpstr>Měnová politika CB a jejich kapitálová síla</vt:lpstr>
      <vt:lpstr>Vývoj devizových rezerv a likvidity OB u ČNB (mld. Kč)</vt:lpstr>
      <vt:lpstr>Jsou naše devizové rezervy přiměřeně vysoké?</vt:lpstr>
      <vt:lpstr>Problémové dopady nadměrné bankovní likvidity v kombinaci s dlouhou devizovou pozicí ČNB</vt:lpstr>
      <vt:lpstr>Prezentace aplikace PowerPoint</vt:lpstr>
      <vt:lpstr>Přebytek bankovní likvidity a monetizace deficitu státního rozpočtu</vt:lpstr>
      <vt:lpstr>Čistý úrokový výnos sektoru OB a vliv úrokové politiky ČNB (mld. Kč, ke konci roku, resp. k 30. 6. 2022)</vt:lpstr>
      <vt:lpstr>Monetární dopady repo sazby 7 % a budoucí ztráta ČNB z tohoto titulu (září 2022, výhled na 12 měsíců)</vt:lpstr>
      <vt:lpstr>Možné využití a rozdělení úrokové ztráty ČNB (při růstu repo sazby) v sektoru OB</vt:lpstr>
      <vt:lpstr>Vývoj měnového kurzu CZK/EUR (12/2007-9/2022)</vt:lpstr>
      <vt:lpstr>Monetární dopady intervenování kurz. závazku 22 CZK/EUR (současný kurz 24,50 CZK/EUR, dev. intervence 1 000 mld. Kč)</vt:lpstr>
      <vt:lpstr>Efekty nerovnovážné apreciace koruny pod tlakem devizových intervencí</vt:lpstr>
      <vt:lpstr>Vývoj devizové pozice OB (1/2002 – 8/2022)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Mandel</dc:creator>
  <cp:lastModifiedBy>Karel Brůna</cp:lastModifiedBy>
  <cp:revision>382</cp:revision>
  <dcterms:created xsi:type="dcterms:W3CDTF">2022-08-25T09:44:04Z</dcterms:created>
  <dcterms:modified xsi:type="dcterms:W3CDTF">2022-10-13T06:14:20Z</dcterms:modified>
</cp:coreProperties>
</file>